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87" r:id="rId5"/>
    <p:sldId id="359" r:id="rId6"/>
    <p:sldId id="256" r:id="rId7"/>
    <p:sldId id="344" r:id="rId8"/>
    <p:sldId id="360" r:id="rId9"/>
    <p:sldId id="361" r:id="rId10"/>
    <p:sldId id="366" r:id="rId11"/>
    <p:sldId id="367" r:id="rId12"/>
    <p:sldId id="368" r:id="rId13"/>
    <p:sldId id="369" r:id="rId14"/>
    <p:sldId id="371" r:id="rId15"/>
    <p:sldId id="363" r:id="rId16"/>
    <p:sldId id="372" r:id="rId17"/>
    <p:sldId id="358" r:id="rId18"/>
    <p:sldId id="364" r:id="rId19"/>
    <p:sldId id="365" r:id="rId20"/>
    <p:sldId id="370" r:id="rId21"/>
    <p:sldId id="295" r:id="rId2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57DFAD-7D8C-1AD5-6DF6-B854EBB9EA5F}" name="Stephen Rhoads" initials="SR" userId="S::SRhoads@vhb.com::45162ba3-78ee-4834-a5d9-1e4813d497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esolo, Nicole" initials="FN" lastIdx="3" clrIdx="0">
    <p:extLst>
      <p:ext uri="{19B8F6BF-5375-455C-9EA6-DF929625EA0E}">
        <p15:presenceInfo xmlns:p15="http://schemas.microsoft.com/office/powerpoint/2012/main" userId="S::NFresolo@vhb.com::2a953bb9-4402-4cd4-ac4c-4b2b011a68c6" providerId="AD"/>
      </p:ext>
    </p:extLst>
  </p:cmAuthor>
  <p:cmAuthor id="2" name="Rhoads, Stephen" initials="RS" lastIdx="11" clrIdx="1">
    <p:extLst>
      <p:ext uri="{19B8F6BF-5375-455C-9EA6-DF929625EA0E}">
        <p15:presenceInfo xmlns:p15="http://schemas.microsoft.com/office/powerpoint/2012/main" userId="S::SRhoads@vhb.com::45162ba3-78ee-4834-a5d9-1e4813d497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C6C65"/>
    <a:srgbClr val="1EA096"/>
    <a:srgbClr val="1E459B"/>
    <a:srgbClr val="0FB29C"/>
    <a:srgbClr val="1D469B"/>
    <a:srgbClr val="0070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0505" autoAdjust="0"/>
  </p:normalViewPr>
  <p:slideViewPr>
    <p:cSldViewPr snapToGrid="0">
      <p:cViewPr varScale="1">
        <p:scale>
          <a:sx n="81" d="100"/>
          <a:sy n="81" d="100"/>
        </p:scale>
        <p:origin x="1293" y="87"/>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7" d="100"/>
          <a:sy n="87" d="100"/>
        </p:scale>
        <p:origin x="376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8E5EDFE-FE98-46BA-904C-2FA9FCDBA297}" type="datetimeFigureOut">
              <a:rPr lang="en-US" smtClean="0"/>
              <a:t>1/25/2024</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6698932-6D43-4810-973C-1B9951B67041}" type="slidenum">
              <a:rPr lang="en-US" smtClean="0"/>
              <a:t>‹#›</a:t>
            </a:fld>
            <a:endParaRPr lang="en-US" dirty="0"/>
          </a:p>
        </p:txBody>
      </p:sp>
    </p:spTree>
    <p:extLst>
      <p:ext uri="{BB962C8B-B14F-4D97-AF65-F5344CB8AC3E}">
        <p14:creationId xmlns:p14="http://schemas.microsoft.com/office/powerpoint/2010/main" val="683879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pPr>
              <a:defRPr/>
            </a:pPr>
            <a:fld id="{C4FE36F3-1519-4854-B52E-4C69D2FC846B}" type="datetimeFigureOut">
              <a:rPr lang="en-US"/>
              <a:pPr>
                <a:defRPr/>
              </a:pPr>
              <a:t>1/25/2024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pPr>
              <a:defRPr/>
            </a:pPr>
            <a:fld id="{AFF97AEA-DAC4-4BF9-BD5F-5DF3E0BDDC5A}" type="slidenum">
              <a:rPr lang="en-US"/>
              <a:pPr>
                <a:defRPr/>
              </a:pPr>
              <a:t>‹#›</a:t>
            </a:fld>
            <a:endParaRPr lang="en-US" dirty="0"/>
          </a:p>
        </p:txBody>
      </p:sp>
    </p:spTree>
    <p:extLst>
      <p:ext uri="{BB962C8B-B14F-4D97-AF65-F5344CB8AC3E}">
        <p14:creationId xmlns:p14="http://schemas.microsoft.com/office/powerpoint/2010/main" val="9952938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Cover Option 2</a:t>
            </a:r>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1</a:t>
            </a:fld>
            <a:endParaRPr lang="en-US" dirty="0"/>
          </a:p>
        </p:txBody>
      </p:sp>
    </p:spTree>
    <p:extLst>
      <p:ext uri="{BB962C8B-B14F-4D97-AF65-F5344CB8AC3E}">
        <p14:creationId xmlns:p14="http://schemas.microsoft.com/office/powerpoint/2010/main" val="2872607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Barnstable Villager line provides stops at several locations along the corridor, including the Cape Cod Gateway Airport, the Cape Cod Mall,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Capetown</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Plaza, the Festival Plaza, and Stop and Shop. The Hyannis Crosstown line provides stops at the Cape Cod Mall and the Southwind Plaza, and the Sealine provides a stop at the Cape Cod Mall.  It should be noted that all the bus stops in the study area are located within individual parcels and no bus stops are located on Route 132 itself</a:t>
            </a:r>
            <a:endParaRPr lang="en-US" dirty="0"/>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12</a:t>
            </a:fld>
            <a:endParaRPr lang="en-US" dirty="0"/>
          </a:p>
        </p:txBody>
      </p:sp>
    </p:spTree>
    <p:extLst>
      <p:ext uri="{BB962C8B-B14F-4D97-AF65-F5344CB8AC3E}">
        <p14:creationId xmlns:p14="http://schemas.microsoft.com/office/powerpoint/2010/main" val="3259292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Barnstable Villager line provides stops at several locations along the corridor, including the Cape Cod Gateway Airport, the Cape Cod Mall,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Capetown</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Plaza, the Festival Plaza, and Stop and Shop. The Hyannis Crosstown line provides stops at the Cape Cod Mall and the Southwind Plaza, and the Sealine provides a stop at the Cape Cod Mall.  It should be noted that all the bus stops in the study area are located within individual parcels and no bus stops are located on Route 132 itself</a:t>
            </a:r>
            <a:endParaRPr lang="en-US" dirty="0"/>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13</a:t>
            </a:fld>
            <a:endParaRPr lang="en-US" dirty="0"/>
          </a:p>
        </p:txBody>
      </p:sp>
    </p:spTree>
    <p:extLst>
      <p:ext uri="{BB962C8B-B14F-4D97-AF65-F5344CB8AC3E}">
        <p14:creationId xmlns:p14="http://schemas.microsoft.com/office/powerpoint/2010/main" val="2862132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 to speak</a:t>
            </a:r>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14</a:t>
            </a:fld>
            <a:endParaRPr lang="en-US" dirty="0"/>
          </a:p>
        </p:txBody>
      </p:sp>
    </p:spTree>
    <p:extLst>
      <p:ext uri="{BB962C8B-B14F-4D97-AF65-F5344CB8AC3E}">
        <p14:creationId xmlns:p14="http://schemas.microsoft.com/office/powerpoint/2010/main" val="214827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Route 132 serves as the primary connection between the limited-access Route 6 highway in the west and Hyannis village in the east. As the primary connection to/from Hyannis village, Route 132 serves as a main route for emergency vehicles accessing the Cape Cod Hospital in Hyannis as well as a main route to access the Cape Cod Gateway Airport and the ferry terminals with service to Nantucket and Martha’s Vineyard.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Land use adjacent to Route 132 within the study area is primarily commercial. Route 132 provides access to one of the largest shopping regions on Cape Cod with the Cape Cod Mall,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Capetown</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Plaza, Festival Plaza, Southwind Plaza, and Christmas Tree Shops Plaza all containing numerous businesses that attract locals and visitors from throughout the region. The corridor also includes several restaurants and hotels that attract diners and tourists. In addition, the corridor provides access to industrial and office areas north of Route 132 along Independence Drive as well as to the Cape Crossroads residential development east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Bearse’s</a:t>
            </a:r>
            <a:r>
              <a:rPr lang="en-US" sz="1800" dirty="0">
                <a:effectLst/>
                <a:latin typeface="Calibri" panose="020F0502020204030204" pitchFamily="34" charset="0"/>
                <a:ea typeface="Calibri" panose="020F0502020204030204" pitchFamily="34" charset="0"/>
                <a:cs typeface="Times New Roman" panose="02020603050405020304" pitchFamily="18" charset="0"/>
              </a:rPr>
              <a:t> Way.</a:t>
            </a:r>
          </a:p>
          <a:p>
            <a:endParaRPr lang="en-US" dirty="0"/>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3</a:t>
            </a:fld>
            <a:endParaRPr lang="en-US" dirty="0"/>
          </a:p>
        </p:txBody>
      </p:sp>
    </p:spTree>
    <p:extLst>
      <p:ext uri="{BB962C8B-B14F-4D97-AF65-F5344CB8AC3E}">
        <p14:creationId xmlns:p14="http://schemas.microsoft.com/office/powerpoint/2010/main" val="2225887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and corridor report – detail existing &amp; future conditions; review active transportation and transit facilities throughout the corridor </a:t>
            </a:r>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5</a:t>
            </a:fld>
            <a:endParaRPr lang="en-US" dirty="0"/>
          </a:p>
        </p:txBody>
      </p:sp>
    </p:spTree>
    <p:extLst>
      <p:ext uri="{BB962C8B-B14F-4D97-AF65-F5344CB8AC3E}">
        <p14:creationId xmlns:p14="http://schemas.microsoft.com/office/powerpoint/2010/main" val="106039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Most crashes reported throughout the study area were angle or rear-end crashes and the rest of the crashes in the study area were head-on collisions, sideswipes, or single vehicle crashes</a:t>
            </a:r>
            <a:endParaRPr lang="en-US" dirty="0"/>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6</a:t>
            </a:fld>
            <a:endParaRPr lang="en-US" dirty="0"/>
          </a:p>
        </p:txBody>
      </p:sp>
    </p:spTree>
    <p:extLst>
      <p:ext uri="{BB962C8B-B14F-4D97-AF65-F5344CB8AC3E}">
        <p14:creationId xmlns:p14="http://schemas.microsoft.com/office/powerpoint/2010/main" val="382047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Pedestrian desire lines; lack of bicycle infrastructure</a:t>
            </a:r>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7</a:t>
            </a:fld>
            <a:endParaRPr lang="en-US" dirty="0"/>
          </a:p>
        </p:txBody>
      </p:sp>
    </p:spTree>
    <p:extLst>
      <p:ext uri="{BB962C8B-B14F-4D97-AF65-F5344CB8AC3E}">
        <p14:creationId xmlns:p14="http://schemas.microsoft.com/office/powerpoint/2010/main" val="177838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access control; lack of bicycle infrastructure and substandard roadway width</a:t>
            </a:r>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8</a:t>
            </a:fld>
            <a:endParaRPr lang="en-US" dirty="0"/>
          </a:p>
        </p:txBody>
      </p:sp>
    </p:spTree>
    <p:extLst>
      <p:ext uri="{BB962C8B-B14F-4D97-AF65-F5344CB8AC3E}">
        <p14:creationId xmlns:p14="http://schemas.microsoft.com/office/powerpoint/2010/main" val="2357246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Outdated signal equipment; lack of dedicated left turn lane</a:t>
            </a:r>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9</a:t>
            </a:fld>
            <a:endParaRPr lang="en-US" dirty="0"/>
          </a:p>
        </p:txBody>
      </p:sp>
    </p:spTree>
    <p:extLst>
      <p:ext uri="{BB962C8B-B14F-4D97-AF65-F5344CB8AC3E}">
        <p14:creationId xmlns:p14="http://schemas.microsoft.com/office/powerpoint/2010/main" val="2570797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Cramped pedestrian accommodations; regional connectivity</a:t>
            </a:r>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10</a:t>
            </a:fld>
            <a:endParaRPr lang="en-US" dirty="0"/>
          </a:p>
        </p:txBody>
      </p:sp>
    </p:spTree>
    <p:extLst>
      <p:ext uri="{BB962C8B-B14F-4D97-AF65-F5344CB8AC3E}">
        <p14:creationId xmlns:p14="http://schemas.microsoft.com/office/powerpoint/2010/main" val="136870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F97AEA-DAC4-4BF9-BD5F-5DF3E0BDDC5A}" type="slidenum">
              <a:rPr lang="en-US" smtClean="0"/>
              <a:pPr>
                <a:defRPr/>
              </a:pPr>
              <a:t>11</a:t>
            </a:fld>
            <a:endParaRPr lang="en-US" dirty="0"/>
          </a:p>
        </p:txBody>
      </p:sp>
    </p:spTree>
    <p:extLst>
      <p:ext uri="{BB962C8B-B14F-4D97-AF65-F5344CB8AC3E}">
        <p14:creationId xmlns:p14="http://schemas.microsoft.com/office/powerpoint/2010/main" val="3118679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 no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9143999" cy="1143000"/>
          </a:xfrm>
        </p:spPr>
        <p:txBody>
          <a:bodyPr/>
          <a:lstStyle>
            <a:lvl1pPr marL="233363"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609731" y="1600155"/>
            <a:ext cx="9143869" cy="4572045"/>
          </a:xfrm>
        </p:spPr>
        <p:txBody>
          <a:bodyPr/>
          <a:lstStyle>
            <a:lvl1pPr>
              <a:buClr>
                <a:schemeClr val="accent3"/>
              </a:buClr>
              <a:defRPr/>
            </a:lvl1pPr>
            <a:lvl2pPr>
              <a:buClr>
                <a:schemeClr val="accent3"/>
              </a:buClr>
              <a:defRPr/>
            </a:lvl2pPr>
          </a:lstStyle>
          <a:p>
            <a:pPr lvl="0"/>
            <a:r>
              <a:rPr lang="en-US"/>
              <a:t>Click to edit Master text styles</a:t>
            </a:r>
          </a:p>
          <a:p>
            <a:pPr lvl="1"/>
            <a:r>
              <a:rPr lang="en-US"/>
              <a:t>Second level</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ject Slide - no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954230"/>
          </a:xfrm>
          <a:solidFill>
            <a:schemeClr val="bg1">
              <a:lumMod val="85000"/>
            </a:schemeClr>
          </a:solidFill>
        </p:spPr>
        <p:txBody>
          <a:bodyPr/>
          <a:lstStyle/>
          <a:p>
            <a:r>
              <a:rPr lang="en-US" dirty="0"/>
              <a:t>Click icon to add picture</a:t>
            </a:r>
          </a:p>
        </p:txBody>
      </p:sp>
      <p:sp>
        <p:nvSpPr>
          <p:cNvPr id="3" name="Content Placeholder 2"/>
          <p:cNvSpPr>
            <a:spLocks noGrp="1"/>
          </p:cNvSpPr>
          <p:nvPr>
            <p:ph idx="1" hasCustomPrompt="1"/>
          </p:nvPr>
        </p:nvSpPr>
        <p:spPr>
          <a:xfrm>
            <a:off x="0" y="5954230"/>
            <a:ext cx="12192000" cy="903770"/>
          </a:xfrm>
          <a:solidFill>
            <a:schemeClr val="tx1">
              <a:lumMod val="65000"/>
              <a:lumOff val="35000"/>
            </a:schemeClr>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br>
              <a:rPr lang="en-US" dirty="0"/>
            </a:br>
            <a:endParaRPr lang="en-US" dirty="0"/>
          </a:p>
        </p:txBody>
      </p:sp>
      <p:sp>
        <p:nvSpPr>
          <p:cNvPr id="5" name="Text Placeholder 4"/>
          <p:cNvSpPr>
            <a:spLocks noGrp="1"/>
          </p:cNvSpPr>
          <p:nvPr>
            <p:ph type="body" sz="quarter" idx="11" hasCustomPrompt="1"/>
          </p:nvPr>
        </p:nvSpPr>
        <p:spPr>
          <a:xfrm>
            <a:off x="609452" y="6084918"/>
            <a:ext cx="10984033"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610369" y="6422976"/>
            <a:ext cx="10983116"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818550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oject Slide - no logo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954230"/>
          </a:xfrm>
          <a:solidFill>
            <a:schemeClr val="bg1">
              <a:lumMod val="85000"/>
            </a:schemeClr>
          </a:solidFill>
        </p:spPr>
        <p:txBody>
          <a:bodyPr/>
          <a:lstStyle/>
          <a:p>
            <a:r>
              <a:rPr lang="en-US" dirty="0"/>
              <a:t>Click icon to add picture</a:t>
            </a:r>
          </a:p>
        </p:txBody>
      </p:sp>
      <p:sp>
        <p:nvSpPr>
          <p:cNvPr id="3" name="Content Placeholder 2"/>
          <p:cNvSpPr>
            <a:spLocks noGrp="1"/>
          </p:cNvSpPr>
          <p:nvPr>
            <p:ph idx="1" hasCustomPrompt="1"/>
          </p:nvPr>
        </p:nvSpPr>
        <p:spPr>
          <a:xfrm>
            <a:off x="0" y="5954230"/>
            <a:ext cx="12192000" cy="903770"/>
          </a:xfrm>
          <a:solidFill>
            <a:schemeClr val="bg1"/>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br>
              <a:rPr lang="en-US" dirty="0"/>
            </a:br>
            <a:endParaRPr lang="en-US" dirty="0"/>
          </a:p>
        </p:txBody>
      </p:sp>
      <p:sp>
        <p:nvSpPr>
          <p:cNvPr id="5" name="Text Placeholder 4"/>
          <p:cNvSpPr>
            <a:spLocks noGrp="1"/>
          </p:cNvSpPr>
          <p:nvPr>
            <p:ph type="body" sz="quarter" idx="11" hasCustomPrompt="1"/>
          </p:nvPr>
        </p:nvSpPr>
        <p:spPr>
          <a:xfrm>
            <a:off x="609452" y="6084918"/>
            <a:ext cx="10984033" cy="274321"/>
          </a:xfrm>
        </p:spPr>
        <p:txBody>
          <a:bodyPr/>
          <a:lstStyle>
            <a:lvl1pPr marL="0" indent="0">
              <a:buNone/>
              <a:defRPr sz="1800" baseline="0">
                <a:solidFill>
                  <a:schemeClr val="tx1">
                    <a:lumMod val="65000"/>
                    <a:lumOff val="35000"/>
                  </a:schemeClr>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610369" y="6422976"/>
            <a:ext cx="10983116" cy="268772"/>
          </a:xfrm>
        </p:spPr>
        <p:txBody>
          <a:bodyPr/>
          <a:lstStyle>
            <a:lvl1pPr marL="0" indent="0">
              <a:buNone/>
              <a:defRPr sz="16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066767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ject Slide - with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954230"/>
          </a:xfrm>
          <a:solidFill>
            <a:schemeClr val="bg1">
              <a:lumMod val="85000"/>
            </a:schemeClr>
          </a:solidFill>
        </p:spPr>
        <p:txBody>
          <a:bodyPr/>
          <a:lstStyle/>
          <a:p>
            <a:r>
              <a:rPr lang="en-US" dirty="0"/>
              <a:t>Click icon to add picture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5755"/>
            <a:ext cx="12192000" cy="902208"/>
          </a:xfrm>
          <a:prstGeom prst="rect">
            <a:avLst/>
          </a:prstGeom>
        </p:spPr>
      </p:pic>
      <p:sp>
        <p:nvSpPr>
          <p:cNvPr id="10" name="Text Placeholder 4"/>
          <p:cNvSpPr>
            <a:spLocks noGrp="1"/>
          </p:cNvSpPr>
          <p:nvPr>
            <p:ph type="body" sz="quarter" idx="11" hasCustomPrompt="1"/>
          </p:nvPr>
        </p:nvSpPr>
        <p:spPr>
          <a:xfrm>
            <a:off x="1262339" y="6068292"/>
            <a:ext cx="9875676"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12" name="Text Placeholder 6"/>
          <p:cNvSpPr>
            <a:spLocks noGrp="1"/>
          </p:cNvSpPr>
          <p:nvPr>
            <p:ph type="body" sz="quarter" idx="12" hasCustomPrompt="1"/>
          </p:nvPr>
        </p:nvSpPr>
        <p:spPr>
          <a:xfrm>
            <a:off x="1263256" y="6406350"/>
            <a:ext cx="9874759"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9107102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roject Slide - with logo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954230"/>
          </a:xfrm>
          <a:solidFill>
            <a:schemeClr val="bg1">
              <a:lumMod val="85000"/>
            </a:schemeClr>
          </a:solidFill>
        </p:spPr>
        <p:txBody>
          <a:bodyPr/>
          <a:lstStyle/>
          <a:p>
            <a:r>
              <a:rPr lang="en-US" dirty="0"/>
              <a:t>Click icon to add picture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5755"/>
            <a:ext cx="12192000" cy="902208"/>
          </a:xfrm>
          <a:prstGeom prst="rect">
            <a:avLst/>
          </a:prstGeom>
        </p:spPr>
      </p:pic>
      <p:sp>
        <p:nvSpPr>
          <p:cNvPr id="10" name="Text Placeholder 4"/>
          <p:cNvSpPr>
            <a:spLocks noGrp="1"/>
          </p:cNvSpPr>
          <p:nvPr>
            <p:ph type="body" sz="quarter" idx="11" hasCustomPrompt="1"/>
          </p:nvPr>
        </p:nvSpPr>
        <p:spPr>
          <a:xfrm>
            <a:off x="1252814" y="6068292"/>
            <a:ext cx="9875676" cy="274321"/>
          </a:xfrm>
        </p:spPr>
        <p:txBody>
          <a:bodyPr/>
          <a:lstStyle>
            <a:lvl1pPr marL="0" indent="0">
              <a:buNone/>
              <a:defRPr sz="1800" baseline="0">
                <a:solidFill>
                  <a:schemeClr val="tx1">
                    <a:lumMod val="65000"/>
                    <a:lumOff val="35000"/>
                  </a:schemeClr>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12" name="Text Placeholder 6"/>
          <p:cNvSpPr>
            <a:spLocks noGrp="1"/>
          </p:cNvSpPr>
          <p:nvPr>
            <p:ph type="body" sz="quarter" idx="12" hasCustomPrompt="1"/>
          </p:nvPr>
        </p:nvSpPr>
        <p:spPr>
          <a:xfrm>
            <a:off x="1253731" y="6406350"/>
            <a:ext cx="9874759" cy="268772"/>
          </a:xfrm>
        </p:spPr>
        <p:txBody>
          <a:bodyPr/>
          <a:lstStyle>
            <a:lvl1pPr marL="0" indent="0">
              <a:buNone/>
              <a:defRPr sz="16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388759086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eople Slide ">
    <p:spTree>
      <p:nvGrpSpPr>
        <p:cNvPr id="1" name=""/>
        <p:cNvGrpSpPr/>
        <p:nvPr/>
      </p:nvGrpSpPr>
      <p:grpSpPr>
        <a:xfrm>
          <a:off x="0" y="0"/>
          <a:ext cx="0" cy="0"/>
          <a:chOff x="0" y="0"/>
          <a:chExt cx="0" cy="0"/>
        </a:xfrm>
      </p:grpSpPr>
      <p:sp>
        <p:nvSpPr>
          <p:cNvPr id="3" name="Picture Placeholder 10"/>
          <p:cNvSpPr>
            <a:spLocks noGrp="1"/>
          </p:cNvSpPr>
          <p:nvPr>
            <p:ph type="pic" sz="quarter" idx="10"/>
          </p:nvPr>
        </p:nvSpPr>
        <p:spPr>
          <a:xfrm>
            <a:off x="0" y="0"/>
            <a:ext cx="12192000" cy="6858000"/>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391564754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81184" cy="6858000"/>
          </a:xfrm>
          <a:solidFill>
            <a:schemeClr val="bg1">
              <a:lumMod val="85000"/>
            </a:schemeClr>
          </a:solidFill>
        </p:spPr>
        <p:txBody>
          <a:bodyPr/>
          <a:lstStyle/>
          <a:p>
            <a:r>
              <a:rPr lang="en-US" dirty="0"/>
              <a:t>Click icon to add picture</a:t>
            </a:r>
          </a:p>
        </p:txBody>
      </p:sp>
      <p:sp>
        <p:nvSpPr>
          <p:cNvPr id="6" name="Picture Placeholder 5"/>
          <p:cNvSpPr>
            <a:spLocks noGrp="1"/>
          </p:cNvSpPr>
          <p:nvPr>
            <p:ph type="pic" sz="quarter" idx="11"/>
          </p:nvPr>
        </p:nvSpPr>
        <p:spPr>
          <a:xfrm>
            <a:off x="6237768" y="0"/>
            <a:ext cx="5954232" cy="3423684"/>
          </a:xfrm>
          <a:solidFill>
            <a:schemeClr val="bg1">
              <a:lumMod val="85000"/>
            </a:schemeClr>
          </a:solidFill>
        </p:spPr>
        <p:txBody>
          <a:bodyPr/>
          <a:lstStyle/>
          <a:p>
            <a:r>
              <a:rPr lang="en-US" dirty="0"/>
              <a:t>Click icon to add picture</a:t>
            </a:r>
          </a:p>
        </p:txBody>
      </p:sp>
      <p:sp>
        <p:nvSpPr>
          <p:cNvPr id="10" name="Picture Placeholder 5"/>
          <p:cNvSpPr>
            <a:spLocks noGrp="1"/>
          </p:cNvSpPr>
          <p:nvPr>
            <p:ph type="pic" sz="quarter" idx="15"/>
          </p:nvPr>
        </p:nvSpPr>
        <p:spPr>
          <a:xfrm>
            <a:off x="6251952" y="3561908"/>
            <a:ext cx="5940049" cy="329609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310238138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collage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81184" cy="4338638"/>
          </a:xfrm>
          <a:solidFill>
            <a:schemeClr val="bg1">
              <a:lumMod val="85000"/>
            </a:schemeClr>
          </a:solidFill>
        </p:spPr>
        <p:txBody>
          <a:bodyPr/>
          <a:lstStyle/>
          <a:p>
            <a:r>
              <a:rPr lang="en-US" dirty="0"/>
              <a:t>Click icon to add picture</a:t>
            </a:r>
          </a:p>
        </p:txBody>
      </p:sp>
      <p:sp>
        <p:nvSpPr>
          <p:cNvPr id="6" name="Picture Placeholder 5"/>
          <p:cNvSpPr>
            <a:spLocks noGrp="1"/>
          </p:cNvSpPr>
          <p:nvPr>
            <p:ph type="pic" sz="quarter" idx="11"/>
          </p:nvPr>
        </p:nvSpPr>
        <p:spPr>
          <a:xfrm>
            <a:off x="6237768" y="1"/>
            <a:ext cx="5954232" cy="2519363"/>
          </a:xfrm>
          <a:solidFill>
            <a:schemeClr val="bg1">
              <a:lumMod val="85000"/>
            </a:schemeClr>
          </a:solidFill>
        </p:spPr>
        <p:txBody>
          <a:bodyPr/>
          <a:lstStyle/>
          <a:p>
            <a:r>
              <a:rPr lang="en-US" dirty="0"/>
              <a:t>Click icon to add picture</a:t>
            </a:r>
          </a:p>
        </p:txBody>
      </p:sp>
      <p:sp>
        <p:nvSpPr>
          <p:cNvPr id="7" name="Picture Placeholder 5"/>
          <p:cNvSpPr>
            <a:spLocks noGrp="1"/>
          </p:cNvSpPr>
          <p:nvPr>
            <p:ph type="pic" sz="quarter" idx="12"/>
          </p:nvPr>
        </p:nvSpPr>
        <p:spPr>
          <a:xfrm>
            <a:off x="6237768" y="2636874"/>
            <a:ext cx="3118883" cy="1701210"/>
          </a:xfrm>
          <a:solidFill>
            <a:schemeClr val="bg1">
              <a:lumMod val="85000"/>
            </a:schemeClr>
          </a:solidFill>
        </p:spPr>
        <p:txBody>
          <a:bodyPr/>
          <a:lstStyle/>
          <a:p>
            <a:r>
              <a:rPr lang="en-US" dirty="0"/>
              <a:t>Click icon to add picture</a:t>
            </a:r>
          </a:p>
        </p:txBody>
      </p:sp>
      <p:sp>
        <p:nvSpPr>
          <p:cNvPr id="8" name="Picture Placeholder 5"/>
          <p:cNvSpPr>
            <a:spLocks noGrp="1"/>
          </p:cNvSpPr>
          <p:nvPr>
            <p:ph type="pic" sz="quarter" idx="13"/>
          </p:nvPr>
        </p:nvSpPr>
        <p:spPr>
          <a:xfrm>
            <a:off x="9498419" y="2640413"/>
            <a:ext cx="2693581" cy="1708304"/>
          </a:xfrm>
          <a:solidFill>
            <a:schemeClr val="bg1">
              <a:lumMod val="85000"/>
            </a:schemeClr>
          </a:solidFill>
        </p:spPr>
        <p:txBody>
          <a:bodyPr/>
          <a:lstStyle/>
          <a:p>
            <a:r>
              <a:rPr lang="en-US" dirty="0"/>
              <a:t>Click icon to add picture</a:t>
            </a:r>
          </a:p>
        </p:txBody>
      </p:sp>
      <p:sp>
        <p:nvSpPr>
          <p:cNvPr id="9" name="Picture Placeholder 5"/>
          <p:cNvSpPr>
            <a:spLocks noGrp="1"/>
          </p:cNvSpPr>
          <p:nvPr>
            <p:ph type="pic" sz="quarter" idx="14"/>
          </p:nvPr>
        </p:nvSpPr>
        <p:spPr>
          <a:xfrm>
            <a:off x="-1" y="4469221"/>
            <a:ext cx="6081823" cy="2388780"/>
          </a:xfrm>
          <a:solidFill>
            <a:schemeClr val="bg1">
              <a:lumMod val="85000"/>
            </a:schemeClr>
          </a:solidFill>
        </p:spPr>
        <p:txBody>
          <a:bodyPr/>
          <a:lstStyle/>
          <a:p>
            <a:r>
              <a:rPr lang="en-US" dirty="0"/>
              <a:t>Click icon to add picture</a:t>
            </a:r>
          </a:p>
        </p:txBody>
      </p:sp>
      <p:sp>
        <p:nvSpPr>
          <p:cNvPr id="10" name="Picture Placeholder 5"/>
          <p:cNvSpPr>
            <a:spLocks noGrp="1"/>
          </p:cNvSpPr>
          <p:nvPr>
            <p:ph type="pic" sz="quarter" idx="15"/>
          </p:nvPr>
        </p:nvSpPr>
        <p:spPr>
          <a:xfrm>
            <a:off x="6251952" y="4469220"/>
            <a:ext cx="5940049" cy="2388780"/>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239732953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collage 2 with caption">
    <p:spTree>
      <p:nvGrpSpPr>
        <p:cNvPr id="1" name=""/>
        <p:cNvGrpSpPr/>
        <p:nvPr/>
      </p:nvGrpSpPr>
      <p:grpSpPr>
        <a:xfrm>
          <a:off x="0" y="0"/>
          <a:ext cx="0" cy="0"/>
          <a:chOff x="0" y="0"/>
          <a:chExt cx="0" cy="0"/>
        </a:xfrm>
      </p:grpSpPr>
      <p:sp>
        <p:nvSpPr>
          <p:cNvPr id="12" name="Rectangle 11"/>
          <p:cNvSpPr/>
          <p:nvPr userDrawn="1"/>
        </p:nvSpPr>
        <p:spPr>
          <a:xfrm>
            <a:off x="6237768" y="2646399"/>
            <a:ext cx="3118883" cy="17023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85621A8-BCEC-4046-94DD-5559A4B537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46599" r="61112" b="20690"/>
          <a:stretch/>
        </p:blipFill>
        <p:spPr>
          <a:xfrm>
            <a:off x="6237768" y="2640413"/>
            <a:ext cx="3132429" cy="1708304"/>
          </a:xfrm>
          <a:prstGeom prst="rect">
            <a:avLst/>
          </a:prstGeom>
        </p:spPr>
      </p:pic>
      <p:sp>
        <p:nvSpPr>
          <p:cNvPr id="4" name="Picture Placeholder 3"/>
          <p:cNvSpPr>
            <a:spLocks noGrp="1"/>
          </p:cNvSpPr>
          <p:nvPr>
            <p:ph type="pic" sz="quarter" idx="10"/>
          </p:nvPr>
        </p:nvSpPr>
        <p:spPr>
          <a:xfrm>
            <a:off x="0" y="0"/>
            <a:ext cx="6081184" cy="4338638"/>
          </a:xfrm>
          <a:solidFill>
            <a:schemeClr val="bg1">
              <a:lumMod val="85000"/>
            </a:schemeClr>
          </a:solidFill>
        </p:spPr>
        <p:txBody>
          <a:bodyPr/>
          <a:lstStyle/>
          <a:p>
            <a:r>
              <a:rPr lang="en-US" dirty="0"/>
              <a:t>Click icon to add picture</a:t>
            </a:r>
          </a:p>
        </p:txBody>
      </p:sp>
      <p:sp>
        <p:nvSpPr>
          <p:cNvPr id="6" name="Picture Placeholder 5"/>
          <p:cNvSpPr>
            <a:spLocks noGrp="1"/>
          </p:cNvSpPr>
          <p:nvPr>
            <p:ph type="pic" sz="quarter" idx="11"/>
          </p:nvPr>
        </p:nvSpPr>
        <p:spPr>
          <a:xfrm>
            <a:off x="6237768" y="1"/>
            <a:ext cx="5954232" cy="2519363"/>
          </a:xfrm>
          <a:solidFill>
            <a:schemeClr val="bg1">
              <a:lumMod val="85000"/>
            </a:schemeClr>
          </a:solidFill>
        </p:spPr>
        <p:txBody>
          <a:bodyPr/>
          <a:lstStyle/>
          <a:p>
            <a:r>
              <a:rPr lang="en-US" dirty="0"/>
              <a:t>Click icon to add picture</a:t>
            </a:r>
          </a:p>
        </p:txBody>
      </p:sp>
      <p:sp>
        <p:nvSpPr>
          <p:cNvPr id="8" name="Picture Placeholder 5"/>
          <p:cNvSpPr>
            <a:spLocks noGrp="1"/>
          </p:cNvSpPr>
          <p:nvPr>
            <p:ph type="pic" sz="quarter" idx="13"/>
          </p:nvPr>
        </p:nvSpPr>
        <p:spPr>
          <a:xfrm>
            <a:off x="9498419" y="2640413"/>
            <a:ext cx="2693581" cy="1708304"/>
          </a:xfrm>
          <a:solidFill>
            <a:schemeClr val="bg1">
              <a:lumMod val="85000"/>
            </a:schemeClr>
          </a:solidFill>
        </p:spPr>
        <p:txBody>
          <a:bodyPr/>
          <a:lstStyle/>
          <a:p>
            <a:r>
              <a:rPr lang="en-US" dirty="0"/>
              <a:t>Click icon to add picture</a:t>
            </a:r>
          </a:p>
        </p:txBody>
      </p:sp>
      <p:sp>
        <p:nvSpPr>
          <p:cNvPr id="9" name="Picture Placeholder 5"/>
          <p:cNvSpPr>
            <a:spLocks noGrp="1"/>
          </p:cNvSpPr>
          <p:nvPr>
            <p:ph type="pic" sz="quarter" idx="14"/>
          </p:nvPr>
        </p:nvSpPr>
        <p:spPr>
          <a:xfrm>
            <a:off x="-1" y="4469221"/>
            <a:ext cx="6081823" cy="2388780"/>
          </a:xfrm>
          <a:solidFill>
            <a:schemeClr val="bg1">
              <a:lumMod val="85000"/>
            </a:schemeClr>
          </a:solidFill>
        </p:spPr>
        <p:txBody>
          <a:bodyPr/>
          <a:lstStyle/>
          <a:p>
            <a:r>
              <a:rPr lang="en-US" dirty="0"/>
              <a:t>Click icon to add picture</a:t>
            </a:r>
          </a:p>
        </p:txBody>
      </p:sp>
      <p:sp>
        <p:nvSpPr>
          <p:cNvPr id="10" name="Picture Placeholder 5"/>
          <p:cNvSpPr>
            <a:spLocks noGrp="1"/>
          </p:cNvSpPr>
          <p:nvPr>
            <p:ph type="pic" sz="quarter" idx="15"/>
          </p:nvPr>
        </p:nvSpPr>
        <p:spPr>
          <a:xfrm>
            <a:off x="6251952" y="4469220"/>
            <a:ext cx="5940049" cy="2388780"/>
          </a:xfrm>
          <a:solidFill>
            <a:schemeClr val="bg1">
              <a:lumMod val="85000"/>
            </a:schemeClr>
          </a:solidFill>
        </p:spPr>
        <p:txBody>
          <a:bodyPr/>
          <a:lstStyle/>
          <a:p>
            <a:r>
              <a:rPr lang="en-US" dirty="0"/>
              <a:t>Click icon to add picture</a:t>
            </a:r>
          </a:p>
        </p:txBody>
      </p:sp>
      <p:sp>
        <p:nvSpPr>
          <p:cNvPr id="16" name="Text Placeholder 15"/>
          <p:cNvSpPr>
            <a:spLocks noGrp="1"/>
          </p:cNvSpPr>
          <p:nvPr>
            <p:ph type="body" sz="quarter" idx="16" hasCustomPrompt="1"/>
          </p:nvPr>
        </p:nvSpPr>
        <p:spPr>
          <a:xfrm>
            <a:off x="6410325" y="3238500"/>
            <a:ext cx="2781300" cy="619125"/>
          </a:xfrm>
        </p:spPr>
        <p:txBody>
          <a:bodyPr anchor="ctr"/>
          <a:lstStyle>
            <a:lvl1pPr marL="0" indent="0" algn="ctr">
              <a:buFontTx/>
              <a:buNone/>
              <a:defRPr sz="1600" b="1">
                <a:solidFill>
                  <a:schemeClr val="bg1"/>
                </a:solidFill>
              </a:defRPr>
            </a:lvl1pPr>
          </a:lstStyle>
          <a:p>
            <a:pPr lvl="0"/>
            <a:r>
              <a:rPr lang="en-US" dirty="0"/>
              <a:t>[ insert caption here ]</a:t>
            </a:r>
          </a:p>
        </p:txBody>
      </p:sp>
    </p:spTree>
    <p:extLst>
      <p:ext uri="{BB962C8B-B14F-4D97-AF65-F5344CB8AC3E}">
        <p14:creationId xmlns:p14="http://schemas.microsoft.com/office/powerpoint/2010/main" val="109188461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eople Slide">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0" y="0"/>
            <a:ext cx="12192000" cy="6858000"/>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31329302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fety Mo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97A8BA-0F78-45BC-A92E-D99A85B6E3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68" y="0"/>
            <a:ext cx="12187262" cy="6857999"/>
          </a:xfrm>
          <a:prstGeom prst="rect">
            <a:avLst/>
          </a:prstGeom>
        </p:spPr>
      </p:pic>
      <p:sp>
        <p:nvSpPr>
          <p:cNvPr id="10" name="Title 1">
            <a:extLst>
              <a:ext uri="{FF2B5EF4-FFF2-40B4-BE49-F238E27FC236}">
                <a16:creationId xmlns:a16="http://schemas.microsoft.com/office/drawing/2014/main" id="{FB7B7D05-C723-49B9-BA6D-C3B7384A7DD2}"/>
              </a:ext>
            </a:extLst>
          </p:cNvPr>
          <p:cNvSpPr>
            <a:spLocks noGrp="1"/>
          </p:cNvSpPr>
          <p:nvPr>
            <p:ph type="title" hasCustomPrompt="1"/>
          </p:nvPr>
        </p:nvSpPr>
        <p:spPr>
          <a:xfrm>
            <a:off x="4232519" y="557953"/>
            <a:ext cx="6425956" cy="3273584"/>
          </a:xfrm>
          <a:prstGeom prst="rect">
            <a:avLst/>
          </a:prstGeom>
        </p:spPr>
        <p:txBody>
          <a:bodyPr anchor="b"/>
          <a:lstStyle>
            <a:lvl1pPr marL="0" indent="0">
              <a:defRPr sz="4000" baseline="0">
                <a:solidFill>
                  <a:srgbClr val="0071CE"/>
                </a:solidFill>
              </a:defRPr>
            </a:lvl1pPr>
          </a:lstStyle>
          <a:p>
            <a:r>
              <a:rPr lang="en-US" dirty="0"/>
              <a:t>A safety message before you start your presentation.</a:t>
            </a:r>
            <a:endParaRPr kumimoji="0" lang="en-US" dirty="0"/>
          </a:p>
        </p:txBody>
      </p:sp>
    </p:spTree>
    <p:extLst>
      <p:ext uri="{BB962C8B-B14F-4D97-AF65-F5344CB8AC3E}">
        <p14:creationId xmlns:p14="http://schemas.microsoft.com/office/powerpoint/2010/main" val="60584481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 no photo">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058400" cy="1143000"/>
          </a:xfrm>
        </p:spPr>
        <p:txBody>
          <a:bodyPr/>
          <a:lstStyle>
            <a:lvl1pPr marL="233363"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609731" y="1600155"/>
            <a:ext cx="10058270" cy="403587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4437543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0879-56B3-4322-992B-DFCE608BAF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15ACE3-17B1-4140-AE33-B5CE971B8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CEC217-8D1D-474E-8A0A-41805A244623}"/>
              </a:ext>
            </a:extLst>
          </p:cNvPr>
          <p:cNvSpPr>
            <a:spLocks noGrp="1"/>
          </p:cNvSpPr>
          <p:nvPr>
            <p:ph type="dt" sz="half" idx="10"/>
          </p:nvPr>
        </p:nvSpPr>
        <p:spPr/>
        <p:txBody>
          <a:bodyPr/>
          <a:lstStyle/>
          <a:p>
            <a:fld id="{2064A366-8901-4BE5-AE18-3DA3972F369D}" type="datetimeFigureOut">
              <a:rPr lang="en-US" smtClean="0"/>
              <a:t>1/25/2024</a:t>
            </a:fld>
            <a:endParaRPr lang="en-US"/>
          </a:p>
        </p:txBody>
      </p:sp>
      <p:sp>
        <p:nvSpPr>
          <p:cNvPr id="5" name="Footer Placeholder 4">
            <a:extLst>
              <a:ext uri="{FF2B5EF4-FFF2-40B4-BE49-F238E27FC236}">
                <a16:creationId xmlns:a16="http://schemas.microsoft.com/office/drawing/2014/main" id="{D5CD18DA-3D92-4148-A1A7-CBFA5EA7D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4A2F4-82AF-44D7-A1A4-43B09287530E}"/>
              </a:ext>
            </a:extLst>
          </p:cNvPr>
          <p:cNvSpPr>
            <a:spLocks noGrp="1"/>
          </p:cNvSpPr>
          <p:nvPr>
            <p:ph type="sldNum" sz="quarter" idx="12"/>
          </p:nvPr>
        </p:nvSpPr>
        <p:spPr/>
        <p:txBody>
          <a:bodyPr/>
          <a:lstStyle/>
          <a:p>
            <a:fld id="{273392EE-2FE7-4EBA-9F75-8927E7A1776A}" type="slidenum">
              <a:rPr lang="en-US" smtClean="0"/>
              <a:t>‹#›</a:t>
            </a:fld>
            <a:endParaRPr lang="en-US"/>
          </a:p>
        </p:txBody>
      </p:sp>
    </p:spTree>
    <p:extLst>
      <p:ext uri="{BB962C8B-B14F-4D97-AF65-F5344CB8AC3E}">
        <p14:creationId xmlns:p14="http://schemas.microsoft.com/office/powerpoint/2010/main" val="152969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 large text, 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058400" cy="1143000"/>
          </a:xfrm>
        </p:spPr>
        <p:txBody>
          <a:bodyPr/>
          <a:lstStyle>
            <a:lvl1pPr marL="0"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609731" y="1600155"/>
            <a:ext cx="10058270" cy="4035875"/>
          </a:xfrm>
        </p:spPr>
        <p:txBody>
          <a:bodyPr/>
          <a:lstStyle>
            <a:lvl1pPr marL="0" marR="0" indent="0" algn="l" defTabSz="914400" rtl="0" eaLnBrk="1" fontAlgn="base" latinLnBrk="0" hangingPunct="1">
              <a:lnSpc>
                <a:spcPct val="100000"/>
              </a:lnSpc>
              <a:spcBef>
                <a:spcPts val="1800"/>
              </a:spcBef>
              <a:spcAft>
                <a:spcPct val="0"/>
              </a:spcAft>
              <a:buClr>
                <a:srgbClr val="92D050"/>
              </a:buClr>
              <a:buSzTx/>
              <a:buFontTx/>
              <a:buNone/>
              <a:tabLst/>
              <a:defRPr sz="3000"/>
            </a:lvl1pPr>
            <a:lvl2pPr marL="631825" indent="0">
              <a:buFontTx/>
              <a:buNone/>
              <a:defRPr/>
            </a:lvl2pPr>
          </a:lstStyle>
          <a:p>
            <a:pPr lvl="0"/>
            <a:r>
              <a:rPr lang="en-US"/>
              <a:t>Click to edit Master text styles</a:t>
            </a:r>
          </a:p>
        </p:txBody>
      </p:sp>
    </p:spTree>
    <p:extLst>
      <p:ext uri="{BB962C8B-B14F-4D97-AF65-F5344CB8AC3E}">
        <p14:creationId xmlns:p14="http://schemas.microsoft.com/office/powerpoint/2010/main" val="363765077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s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738" y="1600155"/>
            <a:ext cx="5472092" cy="4035875"/>
          </a:xfrm>
        </p:spPr>
        <p:txBody>
          <a:bodyPr/>
          <a:lstStyle/>
          <a:p>
            <a:pPr lvl="0"/>
            <a:r>
              <a:rPr lang="en-US"/>
              <a:t>Click to edit Master text styles</a:t>
            </a:r>
          </a:p>
          <a:p>
            <a:pPr lvl="1"/>
            <a:r>
              <a:rPr lang="en-US"/>
              <a:t>Second level</a:t>
            </a:r>
          </a:p>
        </p:txBody>
      </p:sp>
      <p:sp>
        <p:nvSpPr>
          <p:cNvPr id="6" name="Picture Placeholder 5"/>
          <p:cNvSpPr>
            <a:spLocks noGrp="1"/>
          </p:cNvSpPr>
          <p:nvPr>
            <p:ph type="pic" sz="quarter" idx="11"/>
          </p:nvPr>
        </p:nvSpPr>
        <p:spPr>
          <a:xfrm>
            <a:off x="6364825" y="1604963"/>
            <a:ext cx="5827183" cy="4572000"/>
          </a:xfrm>
          <a:solidFill>
            <a:schemeClr val="bg1">
              <a:lumMod val="85000"/>
            </a:schemeClr>
          </a:solidFill>
        </p:spPr>
        <p:txBody>
          <a:bodyPr/>
          <a:lstStyle/>
          <a:p>
            <a:r>
              <a:rPr lang="en-US" dirty="0"/>
              <a:t>Click icon to add picture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a:solidFill>
            <a:schemeClr val="bg1">
              <a:lumMod val="85000"/>
            </a:schemeClr>
          </a:solidFill>
        </p:spPr>
        <p:txBody>
          <a:bodyPr/>
          <a:lstStyle/>
          <a:p>
            <a:r>
              <a:rPr lang="en-US" dirty="0"/>
              <a:t>Click icon to add picture</a:t>
            </a:r>
          </a:p>
        </p:txBody>
      </p:sp>
      <p:sp>
        <p:nvSpPr>
          <p:cNvPr id="3" name="Content Placeholder 2"/>
          <p:cNvSpPr>
            <a:spLocks noGrp="1"/>
          </p:cNvSpPr>
          <p:nvPr>
            <p:ph idx="1"/>
          </p:nvPr>
        </p:nvSpPr>
        <p:spPr>
          <a:xfrm>
            <a:off x="0" y="1600205"/>
            <a:ext cx="5181600" cy="4571999"/>
          </a:xfrm>
          <a:solidFill>
            <a:schemeClr val="bg1">
              <a:alpha val="80000"/>
            </a:schemeClr>
          </a:solidFill>
        </p:spPr>
        <p:txBody>
          <a:bodyPr tIns="182880"/>
          <a:lstStyle>
            <a:lvl1pPr marL="341313" indent="-171450">
              <a:buClr>
                <a:schemeClr val="accent3"/>
              </a:buClr>
              <a:defRPr sz="1600">
                <a:solidFill>
                  <a:schemeClr val="tx1"/>
                </a:solidFill>
              </a:defRPr>
            </a:lvl1pPr>
            <a:lvl2pPr marL="573088" indent="-231775">
              <a:buClr>
                <a:schemeClr val="accent3"/>
              </a:buClr>
              <a:defRPr sz="1400">
                <a:solidFill>
                  <a:schemeClr val="tx1"/>
                </a:solidFill>
              </a:defRPr>
            </a:lvl2pPr>
          </a:lstStyle>
          <a:p>
            <a:pPr lvl="0"/>
            <a:r>
              <a:rPr lang="en-US"/>
              <a:t>Click to edit Master text styles</a:t>
            </a:r>
          </a:p>
          <a:p>
            <a:pPr lvl="1"/>
            <a:r>
              <a:rPr lang="en-US"/>
              <a:t>Second level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 photo backgroun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dirty="0"/>
              <a:t>Click icon to add picture</a:t>
            </a:r>
          </a:p>
        </p:txBody>
      </p:sp>
      <p:sp>
        <p:nvSpPr>
          <p:cNvPr id="2" name="Title 1"/>
          <p:cNvSpPr>
            <a:spLocks noGrp="1"/>
          </p:cNvSpPr>
          <p:nvPr>
            <p:ph type="title"/>
          </p:nvPr>
        </p:nvSpPr>
        <p:spPr>
          <a:xfrm>
            <a:off x="508000" y="5943600"/>
            <a:ext cx="9550400" cy="566738"/>
          </a:xfrm>
        </p:spPr>
        <p:txBody>
          <a:bodyPr anchor="b">
            <a:noAutofit/>
          </a:bodyPr>
          <a:lstStyle>
            <a:lvl1pPr marL="0" indent="0" algn="l">
              <a:defRPr sz="3000" b="0"/>
            </a:lvl1pPr>
          </a:lstStyle>
          <a:p>
            <a:r>
              <a:rPr lang="en-US"/>
              <a:t>Click to edit Master title style</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a:defRPr/>
            </a:lvl1pPr>
          </a:lstStyle>
          <a:p>
            <a:pPr lvl="0"/>
            <a:r>
              <a:rPr lang="en-US"/>
              <a:t>Click to edit Master title style</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divider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32519" y="557953"/>
            <a:ext cx="6425956"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35470" y="4054577"/>
            <a:ext cx="3393256" cy="1818899"/>
          </a:xfrm>
          <a:prstGeom prst="rect">
            <a:avLst/>
          </a:prstGeom>
        </p:spPr>
      </p:pic>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37428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09599" y="1600202"/>
            <a:ext cx="10374284" cy="40441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cSld>
  <p:clrMap bg1="lt1" tx1="dk1" bg2="lt2" tx2="dk2" accent1="accent1" accent2="accent2" accent3="accent3" accent4="accent4" accent5="accent5" accent6="accent6" hlink="hlink" folHlink="folHlink"/>
  <p:sldLayoutIdLst>
    <p:sldLayoutId id="2147483686" r:id="rId1"/>
    <p:sldLayoutId id="2147483703" r:id="rId2"/>
    <p:sldLayoutId id="2147483719" r:id="rId3"/>
    <p:sldLayoutId id="2147483696" r:id="rId4"/>
    <p:sldLayoutId id="2147483687" r:id="rId5"/>
    <p:sldLayoutId id="2147483688" r:id="rId6"/>
    <p:sldLayoutId id="2147483697" r:id="rId7"/>
    <p:sldLayoutId id="2147483698" r:id="rId8"/>
    <p:sldLayoutId id="2147483693" r:id="rId9"/>
    <p:sldLayoutId id="2147483713" r:id="rId10"/>
    <p:sldLayoutId id="2147483716" r:id="rId11"/>
    <p:sldLayoutId id="2147483714" r:id="rId12"/>
    <p:sldLayoutId id="2147483715" r:id="rId13"/>
    <p:sldLayoutId id="2147483718" r:id="rId14"/>
    <p:sldLayoutId id="2147483701" r:id="rId15"/>
    <p:sldLayoutId id="2147483702" r:id="rId16"/>
    <p:sldLayoutId id="2147483717" r:id="rId17"/>
    <p:sldLayoutId id="2147483720" r:id="rId18"/>
    <p:sldLayoutId id="2147483723" r:id="rId19"/>
    <p:sldLayoutId id="2147483751" r:id="rId20"/>
  </p:sldLayoutIdLst>
  <p:transition>
    <p:fade/>
  </p:transition>
  <p:txStyles>
    <p:titleStyle>
      <a:lvl1pPr marL="233363" indent="0" algn="l" rtl="0" eaLnBrk="1" fontAlgn="base" hangingPunct="1">
        <a:spcBef>
          <a:spcPct val="0"/>
        </a:spcBef>
        <a:spcAft>
          <a:spcPct val="0"/>
        </a:spcAft>
        <a:defRPr sz="3600" b="0" kern="1200">
          <a:solidFill>
            <a:srgbClr val="0070C0"/>
          </a:solidFill>
          <a:latin typeface="Segoe UI Light" panose="020B0502040204020203" pitchFamily="34" charset="0"/>
          <a:ea typeface="+mj-ea"/>
          <a:cs typeface="Segoe UI Light" panose="020B0502040204020203" pitchFamily="34" charset="0"/>
        </a:defRPr>
      </a:lvl1pPr>
      <a:lvl2pPr algn="l" rtl="0" eaLnBrk="1" fontAlgn="base" hangingPunct="1">
        <a:spcBef>
          <a:spcPct val="0"/>
        </a:spcBef>
        <a:spcAft>
          <a:spcPct val="0"/>
        </a:spcAft>
        <a:defRPr sz="3600">
          <a:solidFill>
            <a:schemeClr val="bg1"/>
          </a:solidFill>
          <a:latin typeface="Calibri" pitchFamily="34" charset="0"/>
        </a:defRPr>
      </a:lvl2pPr>
      <a:lvl3pPr algn="l" rtl="0" eaLnBrk="1" fontAlgn="base" hangingPunct="1">
        <a:spcBef>
          <a:spcPct val="0"/>
        </a:spcBef>
        <a:spcAft>
          <a:spcPct val="0"/>
        </a:spcAft>
        <a:defRPr sz="3600">
          <a:solidFill>
            <a:schemeClr val="bg1"/>
          </a:solidFill>
          <a:latin typeface="Calibri" pitchFamily="34" charset="0"/>
        </a:defRPr>
      </a:lvl3pPr>
      <a:lvl4pPr algn="l" rtl="0" eaLnBrk="1" fontAlgn="base" hangingPunct="1">
        <a:spcBef>
          <a:spcPct val="0"/>
        </a:spcBef>
        <a:spcAft>
          <a:spcPct val="0"/>
        </a:spcAft>
        <a:defRPr sz="3600">
          <a:solidFill>
            <a:schemeClr val="bg1"/>
          </a:solidFill>
          <a:latin typeface="Calibri" pitchFamily="34" charset="0"/>
        </a:defRPr>
      </a:lvl4pPr>
      <a:lvl5pPr algn="l" rtl="0" eaLnBrk="1" fontAlgn="base" hangingPunct="1">
        <a:spcBef>
          <a:spcPct val="0"/>
        </a:spcBef>
        <a:spcAft>
          <a:spcPct val="0"/>
        </a:spcAft>
        <a:defRPr sz="3600">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Calibri" pitchFamily="34" charset="0"/>
        </a:defRPr>
      </a:lvl6pPr>
      <a:lvl7pPr marL="914400" algn="l" rtl="0" eaLnBrk="1" fontAlgn="base" hangingPunct="1">
        <a:spcBef>
          <a:spcPct val="0"/>
        </a:spcBef>
        <a:spcAft>
          <a:spcPct val="0"/>
        </a:spcAft>
        <a:defRPr sz="3600" b="1">
          <a:solidFill>
            <a:schemeClr val="bg1"/>
          </a:solidFill>
          <a:latin typeface="Calibri" pitchFamily="34" charset="0"/>
        </a:defRPr>
      </a:lvl7pPr>
      <a:lvl8pPr marL="1371600" algn="l" rtl="0" eaLnBrk="1" fontAlgn="base" hangingPunct="1">
        <a:spcBef>
          <a:spcPct val="0"/>
        </a:spcBef>
        <a:spcAft>
          <a:spcPct val="0"/>
        </a:spcAft>
        <a:defRPr sz="3600" b="1">
          <a:solidFill>
            <a:schemeClr val="bg1"/>
          </a:solidFill>
          <a:latin typeface="Calibri" pitchFamily="34" charset="0"/>
        </a:defRPr>
      </a:lvl8pPr>
      <a:lvl9pPr marL="1828800" algn="l" rtl="0" eaLnBrk="1" fontAlgn="base" hangingPunct="1">
        <a:spcBef>
          <a:spcPct val="0"/>
        </a:spcBef>
        <a:spcAft>
          <a:spcPct val="0"/>
        </a:spcAft>
        <a:defRPr sz="3600" b="1">
          <a:solidFill>
            <a:schemeClr val="bg1"/>
          </a:solidFill>
          <a:latin typeface="Calibri" pitchFamily="34" charset="0"/>
        </a:defRPr>
      </a:lvl9pPr>
    </p:titleStyle>
    <p:bodyStyle>
      <a:lvl1pPr marL="233363" indent="-233363" algn="l" rtl="0" eaLnBrk="1" fontAlgn="base" hangingPunct="1">
        <a:spcBef>
          <a:spcPts val="1200"/>
        </a:spcBef>
        <a:spcAft>
          <a:spcPct val="0"/>
        </a:spcAft>
        <a:buClr>
          <a:schemeClr val="accent3"/>
        </a:buClr>
        <a:buSzPct val="85000"/>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517525" indent="-223838" algn="l" rtl="0" eaLnBrk="1" fontAlgn="base" hangingPunct="1">
        <a:spcBef>
          <a:spcPct val="20000"/>
        </a:spcBef>
        <a:spcAft>
          <a:spcPct val="0"/>
        </a:spcAft>
        <a:buClr>
          <a:schemeClr val="accent3"/>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690563" indent="-174625" algn="l" rtl="0" eaLnBrk="1" fontAlgn="base" hangingPunct="1">
        <a:spcBef>
          <a:spcPct val="20000"/>
        </a:spcBef>
        <a:spcAft>
          <a:spcPct val="0"/>
        </a:spcAft>
        <a:buClr>
          <a:schemeClr val="tx1">
            <a:lumMod val="50000"/>
            <a:lumOff val="50000"/>
          </a:schemeClr>
        </a:buClr>
        <a:buFont typeface="Arial" charset="0"/>
        <a:buChar char="•"/>
        <a:defRPr sz="16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2BCDDB4-7C62-45E4-94F2-EA09370C99C0}"/>
              </a:ext>
            </a:extLst>
          </p:cNvPr>
          <p:cNvSpPr txBox="1">
            <a:spLocks/>
          </p:cNvSpPr>
          <p:nvPr/>
        </p:nvSpPr>
        <p:spPr bwMode="auto">
          <a:xfrm>
            <a:off x="893080" y="1860769"/>
            <a:ext cx="6338144" cy="2132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0" algn="l" rtl="0" eaLnBrk="0" fontAlgn="base" hangingPunct="0">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b="1">
                <a:solidFill>
                  <a:schemeClr val="bg1"/>
                </a:solidFill>
                <a:latin typeface="Calibri" pitchFamily="34" charset="0"/>
              </a:defRPr>
            </a:lvl6pPr>
            <a:lvl7pPr marL="914400" algn="l" rtl="0" fontAlgn="base">
              <a:spcBef>
                <a:spcPct val="0"/>
              </a:spcBef>
              <a:spcAft>
                <a:spcPct val="0"/>
              </a:spcAft>
              <a:defRPr sz="3600" b="1">
                <a:solidFill>
                  <a:schemeClr val="bg1"/>
                </a:solidFill>
                <a:latin typeface="Calibri" pitchFamily="34" charset="0"/>
              </a:defRPr>
            </a:lvl7pPr>
            <a:lvl8pPr marL="1371600" algn="l" rtl="0" fontAlgn="base">
              <a:spcBef>
                <a:spcPct val="0"/>
              </a:spcBef>
              <a:spcAft>
                <a:spcPct val="0"/>
              </a:spcAft>
              <a:defRPr sz="3600" b="1">
                <a:solidFill>
                  <a:schemeClr val="bg1"/>
                </a:solidFill>
                <a:latin typeface="Calibri" pitchFamily="34" charset="0"/>
              </a:defRPr>
            </a:lvl8pPr>
            <a:lvl9pPr marL="1828800" algn="l" rtl="0" fontAlgn="base">
              <a:spcBef>
                <a:spcPct val="0"/>
              </a:spcBef>
              <a:spcAft>
                <a:spcPct val="0"/>
              </a:spcAft>
              <a:defRPr sz="3600" b="1">
                <a:solidFill>
                  <a:schemeClr val="bg1"/>
                </a:solidFill>
                <a:latin typeface="Calibri" pitchFamily="34" charset="0"/>
              </a:defRPr>
            </a:lvl9pPr>
          </a:lstStyle>
          <a:p>
            <a:pPr marL="403225" indent="-4763">
              <a:spcBef>
                <a:spcPts val="0"/>
              </a:spcBef>
              <a:buClr>
                <a:srgbClr val="92D050"/>
              </a:buClr>
              <a:defRPr/>
            </a:pPr>
            <a:r>
              <a:rPr lang="en-US" sz="4000" dirty="0">
                <a:solidFill>
                  <a:schemeClr val="bg1"/>
                </a:solidFill>
                <a:latin typeface="Segoe UI Light" panose="020B0502040204020203" pitchFamily="34" charset="0"/>
                <a:ea typeface="Segoe UI" panose="020B0502040204020203" pitchFamily="34" charset="0"/>
                <a:cs typeface="Segoe UI Light" panose="020B0502040204020203" pitchFamily="34" charset="0"/>
              </a:rPr>
              <a:t>Route 132 Improvements Project – Public Information Meeting</a:t>
            </a:r>
            <a:br>
              <a:rPr lang="en-US" sz="4000" dirty="0">
                <a:solidFill>
                  <a:schemeClr val="bg1"/>
                </a:solidFill>
              </a:rPr>
            </a:br>
            <a:br>
              <a:rPr lang="en-US" sz="1400" b="1" dirty="0">
                <a:latin typeface="Segoe UI" panose="020B0502040204020203" pitchFamily="34" charset="0"/>
                <a:ea typeface="Segoe UI" panose="020B0502040204020203" pitchFamily="34" charset="0"/>
                <a:cs typeface="Segoe UI" panose="020B0502040204020203" pitchFamily="34" charset="0"/>
              </a:rPr>
            </a:br>
            <a:r>
              <a:rPr lang="en-US" sz="1200" i="1" dirty="0">
                <a:solidFill>
                  <a:schemeClr val="accent3">
                    <a:lumMod val="40000"/>
                    <a:lumOff val="60000"/>
                  </a:schemeClr>
                </a:solidFill>
                <a:latin typeface="Segoe UI" panose="020B0502040204020203" pitchFamily="34" charset="0"/>
                <a:ea typeface="Segoe UI" panose="020B0502040204020203" pitchFamily="34" charset="0"/>
                <a:cs typeface="Segoe UI" panose="020B0502040204020203" pitchFamily="34" charset="0"/>
              </a:rPr>
              <a:t>Presented by </a:t>
            </a:r>
            <a:br>
              <a:rPr lang="en-US" sz="1200" i="1" dirty="0">
                <a:solidFill>
                  <a:schemeClr val="accent3">
                    <a:lumMod val="40000"/>
                    <a:lumOff val="60000"/>
                  </a:schemeClr>
                </a:solidFill>
                <a:latin typeface="Segoe UI" panose="020B0502040204020203" pitchFamily="34" charset="0"/>
                <a:ea typeface="Segoe UI" panose="020B0502040204020203" pitchFamily="34" charset="0"/>
                <a:cs typeface="Segoe UI" panose="020B0502040204020203" pitchFamily="34" charset="0"/>
              </a:rPr>
            </a:br>
            <a:r>
              <a:rPr lang="en-US" sz="1400" b="1" dirty="0">
                <a:solidFill>
                  <a:schemeClr val="accent3">
                    <a:lumMod val="40000"/>
                    <a:lumOff val="60000"/>
                  </a:schemeClr>
                </a:solidFill>
                <a:latin typeface="Segoe UI" panose="020B0502040204020203" pitchFamily="34" charset="0"/>
                <a:ea typeface="Segoe UI" panose="020B0502040204020203" pitchFamily="34" charset="0"/>
                <a:cs typeface="Segoe UI" panose="020B0502040204020203" pitchFamily="34" charset="0"/>
              </a:rPr>
              <a:t>Paul Graves, </a:t>
            </a:r>
            <a:r>
              <a:rPr lang="en-US" sz="1400" b="1" cap="small" dirty="0">
                <a:solidFill>
                  <a:schemeClr val="accent3">
                    <a:lumMod val="40000"/>
                    <a:lumOff val="60000"/>
                  </a:schemeClr>
                </a:solidFill>
                <a:latin typeface="Segoe UI" panose="020B0502040204020203" pitchFamily="34" charset="0"/>
                <a:ea typeface="Segoe UI" panose="020B0502040204020203" pitchFamily="34" charset="0"/>
                <a:cs typeface="Segoe UI" panose="020B0502040204020203" pitchFamily="34" charset="0"/>
              </a:rPr>
              <a:t>pe</a:t>
            </a:r>
          </a:p>
          <a:p>
            <a:pPr marL="403225" indent="-4763">
              <a:spcBef>
                <a:spcPts val="0"/>
              </a:spcBef>
              <a:buClr>
                <a:srgbClr val="92D050"/>
              </a:buClr>
              <a:defRPr/>
            </a:pPr>
            <a:r>
              <a:rPr lang="en-US" sz="1400" b="1" dirty="0">
                <a:solidFill>
                  <a:schemeClr val="accent3">
                    <a:lumMod val="40000"/>
                    <a:lumOff val="60000"/>
                  </a:schemeClr>
                </a:solidFill>
                <a:latin typeface="Segoe UI" panose="020B0502040204020203" pitchFamily="34" charset="0"/>
                <a:ea typeface="Segoe UI" panose="020B0502040204020203" pitchFamily="34" charset="0"/>
                <a:cs typeface="Segoe UI" panose="020B0502040204020203" pitchFamily="34" charset="0"/>
              </a:rPr>
              <a:t>Steve Rhoads, </a:t>
            </a:r>
            <a:r>
              <a:rPr lang="en-US" sz="1400" b="1" cap="small" dirty="0">
                <a:solidFill>
                  <a:schemeClr val="accent3">
                    <a:lumMod val="40000"/>
                    <a:lumOff val="60000"/>
                  </a:schemeClr>
                </a:solidFill>
                <a:latin typeface="Segoe UI" panose="020B0502040204020203" pitchFamily="34" charset="0"/>
                <a:ea typeface="Segoe UI" panose="020B0502040204020203" pitchFamily="34" charset="0"/>
                <a:cs typeface="Segoe UI" panose="020B0502040204020203" pitchFamily="34" charset="0"/>
              </a:rPr>
              <a:t>pe</a:t>
            </a:r>
          </a:p>
          <a:p>
            <a:pPr marL="403225" indent="-4763">
              <a:spcBef>
                <a:spcPct val="20000"/>
              </a:spcBef>
              <a:buClr>
                <a:srgbClr val="92D050"/>
              </a:buClr>
              <a:defRPr/>
            </a:pPr>
            <a:br>
              <a:rPr lang="en-US" sz="1400" dirty="0">
                <a:solidFill>
                  <a:schemeClr val="accent3">
                    <a:lumMod val="40000"/>
                    <a:lumOff val="60000"/>
                  </a:schemeClr>
                </a:solidFill>
                <a:latin typeface="Segoe UI" panose="020B0502040204020203" pitchFamily="34" charset="0"/>
                <a:ea typeface="Segoe UI" panose="020B0502040204020203" pitchFamily="34" charset="0"/>
                <a:cs typeface="Segoe UI" panose="020B0502040204020203" pitchFamily="34" charset="0"/>
              </a:rPr>
            </a:br>
            <a:r>
              <a:rPr lang="en-US" sz="1200" dirty="0">
                <a:solidFill>
                  <a:schemeClr val="accent3">
                    <a:lumMod val="40000"/>
                    <a:lumOff val="60000"/>
                  </a:schemeClr>
                </a:solidFill>
                <a:latin typeface="Segoe UI" panose="020B0502040204020203" pitchFamily="34" charset="0"/>
                <a:ea typeface="Segoe UI" panose="020B0502040204020203" pitchFamily="34" charset="0"/>
                <a:cs typeface="Segoe UI" panose="020B0502040204020203" pitchFamily="34" charset="0"/>
              </a:rPr>
              <a:t>January 29, 2024</a:t>
            </a:r>
          </a:p>
        </p:txBody>
      </p:sp>
      <p:pic>
        <p:nvPicPr>
          <p:cNvPr id="4" name="Picture 3">
            <a:extLst>
              <a:ext uri="{FF2B5EF4-FFF2-40B4-BE49-F238E27FC236}">
                <a16:creationId xmlns:a16="http://schemas.microsoft.com/office/drawing/2014/main" id="{54D58EC9-581E-4C08-A5D3-C95AE376B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236" y="1115048"/>
            <a:ext cx="932296" cy="499742"/>
          </a:xfrm>
          <a:prstGeom prst="rect">
            <a:avLst/>
          </a:prstGeom>
        </p:spPr>
      </p:pic>
      <p:pic>
        <p:nvPicPr>
          <p:cNvPr id="2" name="Picture 2" descr="seal transparent">
            <a:extLst>
              <a:ext uri="{FF2B5EF4-FFF2-40B4-BE49-F238E27FC236}">
                <a16:creationId xmlns:a16="http://schemas.microsoft.com/office/drawing/2014/main" id="{937AB705-FBD9-2BCE-9086-02F42ABB3B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5675" y="290468"/>
            <a:ext cx="1478105" cy="144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910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Issues – Route 132</a:t>
            </a:r>
          </a:p>
        </p:txBody>
      </p:sp>
      <p:pic>
        <p:nvPicPr>
          <p:cNvPr id="12" name="Content Placeholder 9">
            <a:extLst>
              <a:ext uri="{FF2B5EF4-FFF2-40B4-BE49-F238E27FC236}">
                <a16:creationId xmlns:a16="http://schemas.microsoft.com/office/drawing/2014/main" id="{B45BB04C-4BEE-519B-8FB2-ADF75C2B5511}"/>
              </a:ext>
            </a:extLst>
          </p:cNvPr>
          <p:cNvPicPr>
            <a:picLocks noGrp="1" noChangeAspect="1"/>
          </p:cNvPicPr>
          <p:nvPr>
            <p:ph sz="quarter" idx="10"/>
          </p:nvPr>
        </p:nvPicPr>
        <p:blipFill>
          <a:blip r:embed="rId3"/>
          <a:stretch>
            <a:fillRect/>
          </a:stretch>
        </p:blipFill>
        <p:spPr>
          <a:xfrm>
            <a:off x="1033670" y="1337696"/>
            <a:ext cx="8902315" cy="5245665"/>
          </a:xfrm>
        </p:spPr>
      </p:pic>
    </p:spTree>
    <p:extLst>
      <p:ext uri="{BB962C8B-B14F-4D97-AF65-F5344CB8AC3E}">
        <p14:creationId xmlns:p14="http://schemas.microsoft.com/office/powerpoint/2010/main" val="254275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F76849-E791-FB9B-00DE-5C97E1FE2CA3}"/>
              </a:ext>
            </a:extLst>
          </p:cNvPr>
          <p:cNvPicPr>
            <a:picLocks noChangeAspect="1"/>
          </p:cNvPicPr>
          <p:nvPr/>
        </p:nvPicPr>
        <p:blipFill>
          <a:blip r:embed="rId3"/>
          <a:stretch>
            <a:fillRect/>
          </a:stretch>
        </p:blipFill>
        <p:spPr>
          <a:xfrm>
            <a:off x="405708" y="175753"/>
            <a:ext cx="10728457" cy="5969354"/>
          </a:xfrm>
          <a:prstGeom prst="rect">
            <a:avLst/>
          </a:prstGeom>
        </p:spPr>
      </p:pic>
      <p:sp>
        <p:nvSpPr>
          <p:cNvPr id="9" name="Title 5">
            <a:extLst>
              <a:ext uri="{FF2B5EF4-FFF2-40B4-BE49-F238E27FC236}">
                <a16:creationId xmlns:a16="http://schemas.microsoft.com/office/drawing/2014/main" id="{230C3B55-685C-17B2-40B0-AC6674775F31}"/>
              </a:ext>
            </a:extLst>
          </p:cNvPr>
          <p:cNvSpPr>
            <a:spLocks noGrp="1"/>
          </p:cNvSpPr>
          <p:nvPr>
            <p:ph type="title"/>
          </p:nvPr>
        </p:nvSpPr>
        <p:spPr>
          <a:xfrm>
            <a:off x="556317" y="6161030"/>
            <a:ext cx="9550400" cy="566738"/>
          </a:xfrm>
        </p:spPr>
        <p:txBody>
          <a:bodyPr/>
          <a:lstStyle/>
          <a:p>
            <a:r>
              <a:rPr lang="en-US" dirty="0"/>
              <a:t>Existing Driveways (Curb Cuts)</a:t>
            </a:r>
          </a:p>
        </p:txBody>
      </p:sp>
    </p:spTree>
    <p:extLst>
      <p:ext uri="{BB962C8B-B14F-4D97-AF65-F5344CB8AC3E}">
        <p14:creationId xmlns:p14="http://schemas.microsoft.com/office/powerpoint/2010/main" val="215847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Goals – Route 132</a:t>
            </a:r>
          </a:p>
        </p:txBody>
      </p:sp>
      <p:sp>
        <p:nvSpPr>
          <p:cNvPr id="3" name="Content Placeholder 2"/>
          <p:cNvSpPr>
            <a:spLocks noGrp="1"/>
          </p:cNvSpPr>
          <p:nvPr>
            <p:ph sz="quarter" idx="10"/>
          </p:nvPr>
        </p:nvSpPr>
        <p:spPr/>
        <p:txBody>
          <a:bodyPr/>
          <a:lstStyle/>
          <a:p>
            <a:pPr marL="285750" indent="-285750">
              <a:buFont typeface="Arial" panose="020B0604020202020204" pitchFamily="34" charset="0"/>
              <a:buChar char="•"/>
            </a:pPr>
            <a:r>
              <a:rPr lang="en-US" dirty="0"/>
              <a:t>Construct context sensitive enhancements to the roadway</a:t>
            </a:r>
          </a:p>
          <a:p>
            <a:pPr marL="569912" lvl="1" indent="-285750">
              <a:buFont typeface="Arial" panose="020B0604020202020204" pitchFamily="34" charset="0"/>
              <a:buChar char="•"/>
            </a:pPr>
            <a:r>
              <a:rPr lang="en-US" dirty="0"/>
              <a:t>Improve pedestrian accommodations</a:t>
            </a:r>
          </a:p>
          <a:p>
            <a:pPr marL="569912" lvl="1" indent="-285750">
              <a:buFont typeface="Arial" panose="020B0604020202020204" pitchFamily="34" charset="0"/>
              <a:buChar char="•"/>
            </a:pPr>
            <a:r>
              <a:rPr lang="en-US" dirty="0"/>
              <a:t>Improve bicycle facilities</a:t>
            </a:r>
          </a:p>
          <a:p>
            <a:pPr marL="569912" lvl="1" indent="-285750">
              <a:buFont typeface="Arial" panose="020B0604020202020204" pitchFamily="34" charset="0"/>
              <a:buChar char="•"/>
            </a:pPr>
            <a:r>
              <a:rPr lang="en-US" dirty="0"/>
              <a:t>Integrate CCRTA transit bus stops into project where feasible</a:t>
            </a:r>
          </a:p>
          <a:p>
            <a:pPr marL="285750" indent="-285750">
              <a:buFont typeface="Arial" panose="020B0604020202020204" pitchFamily="34" charset="0"/>
              <a:buChar char="•"/>
            </a:pPr>
            <a:r>
              <a:rPr lang="en-US" dirty="0"/>
              <a:t>Improve signalized intersections</a:t>
            </a:r>
          </a:p>
          <a:p>
            <a:pPr marL="569912" lvl="1" indent="-285750">
              <a:buFont typeface="Arial" panose="020B0604020202020204" pitchFamily="34" charset="0"/>
              <a:buChar char="•"/>
            </a:pPr>
            <a:r>
              <a:rPr lang="en-US" dirty="0"/>
              <a:t>Standardize lane layout at signal locations</a:t>
            </a:r>
          </a:p>
          <a:p>
            <a:pPr marL="569912" lvl="1" indent="-285750">
              <a:buFont typeface="Arial" panose="020B0604020202020204" pitchFamily="34" charset="0"/>
              <a:buChar char="•"/>
            </a:pPr>
            <a:r>
              <a:rPr lang="en-US" dirty="0"/>
              <a:t>Reduce congestion</a:t>
            </a:r>
          </a:p>
          <a:p>
            <a:pPr marL="285750" indent="-285750">
              <a:buFont typeface="Arial" panose="020B0604020202020204" pitchFamily="34" charset="0"/>
              <a:buChar char="•"/>
            </a:pPr>
            <a:r>
              <a:rPr lang="en-US" dirty="0"/>
              <a:t>Construct center median for full length of project</a:t>
            </a:r>
          </a:p>
          <a:p>
            <a:pPr marL="285750" indent="-285750">
              <a:buFont typeface="Arial" panose="020B0604020202020204" pitchFamily="34" charset="0"/>
              <a:buChar char="•"/>
            </a:pPr>
            <a:r>
              <a:rPr lang="en-US" dirty="0"/>
              <a:t>Improve pedestrian safety via additional marked crosswalks</a:t>
            </a:r>
          </a:p>
          <a:p>
            <a:pPr marL="285750" indent="-285750">
              <a:buFont typeface="Arial" panose="020B0604020202020204" pitchFamily="34" charset="0"/>
              <a:buChar char="•"/>
            </a:pPr>
            <a:r>
              <a:rPr lang="en-US" dirty="0"/>
              <a:t>Improve driveway definition &amp; access</a:t>
            </a:r>
          </a:p>
          <a:p>
            <a:pPr marL="285750" indent="-285750">
              <a:buFont typeface="Arial" panose="020B0604020202020204" pitchFamily="34" charset="0"/>
              <a:buChar char="•"/>
            </a:pPr>
            <a:r>
              <a:rPr lang="en-US" dirty="0"/>
              <a:t>Improve roadside lighting</a:t>
            </a:r>
          </a:p>
          <a:p>
            <a:pPr marL="285750" indent="-285750">
              <a:buFont typeface="Arial" panose="020B0604020202020204" pitchFamily="34" charset="0"/>
              <a:buChar char="•"/>
            </a:pPr>
            <a:r>
              <a:rPr lang="en-US" dirty="0"/>
              <a:t>Connectivity to regional active transportation networks (Cape Cod Rail Trail)</a:t>
            </a:r>
          </a:p>
          <a:p>
            <a:pPr marL="569912" lvl="1" indent="-285750">
              <a:buFont typeface="Arial" panose="020B0604020202020204" pitchFamily="34" charset="0"/>
              <a:buChar char="•"/>
            </a:pPr>
            <a:endParaRPr lang="en-US" dirty="0"/>
          </a:p>
          <a:p>
            <a:pPr marL="569912"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184379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 y="113275"/>
            <a:ext cx="2786229" cy="1143000"/>
          </a:xfrm>
        </p:spPr>
        <p:txBody>
          <a:bodyPr/>
          <a:lstStyle/>
          <a:p>
            <a:r>
              <a:rPr lang="en-US" dirty="0"/>
              <a:t>Regional Connectivity</a:t>
            </a:r>
          </a:p>
        </p:txBody>
      </p:sp>
      <p:pic>
        <p:nvPicPr>
          <p:cNvPr id="7" name="Picture 6">
            <a:extLst>
              <a:ext uri="{FF2B5EF4-FFF2-40B4-BE49-F238E27FC236}">
                <a16:creationId xmlns:a16="http://schemas.microsoft.com/office/drawing/2014/main" id="{58125FFD-A694-15BF-0216-52169671F8D6}"/>
              </a:ext>
            </a:extLst>
          </p:cNvPr>
          <p:cNvPicPr>
            <a:picLocks noChangeAspect="1"/>
          </p:cNvPicPr>
          <p:nvPr/>
        </p:nvPicPr>
        <p:blipFill>
          <a:blip r:embed="rId3"/>
          <a:stretch>
            <a:fillRect/>
          </a:stretch>
        </p:blipFill>
        <p:spPr>
          <a:xfrm>
            <a:off x="2452744" y="0"/>
            <a:ext cx="9739256" cy="6830873"/>
          </a:xfrm>
          <a:prstGeom prst="rect">
            <a:avLst/>
          </a:prstGeom>
        </p:spPr>
      </p:pic>
      <p:sp>
        <p:nvSpPr>
          <p:cNvPr id="9" name="Rectangle 8">
            <a:extLst>
              <a:ext uri="{FF2B5EF4-FFF2-40B4-BE49-F238E27FC236}">
                <a16:creationId xmlns:a16="http://schemas.microsoft.com/office/drawing/2014/main" id="{BA10DC09-C568-6EF9-599B-3F32DD2CDF30}"/>
              </a:ext>
            </a:extLst>
          </p:cNvPr>
          <p:cNvSpPr/>
          <p:nvPr/>
        </p:nvSpPr>
        <p:spPr>
          <a:xfrm>
            <a:off x="7584139" y="3429000"/>
            <a:ext cx="1828800" cy="1239819"/>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Arrow: Right 9">
            <a:extLst>
              <a:ext uri="{FF2B5EF4-FFF2-40B4-BE49-F238E27FC236}">
                <a16:creationId xmlns:a16="http://schemas.microsoft.com/office/drawing/2014/main" id="{F5736CFC-67D1-1E28-30D0-F2DC0654651F}"/>
              </a:ext>
            </a:extLst>
          </p:cNvPr>
          <p:cNvSpPr/>
          <p:nvPr/>
        </p:nvSpPr>
        <p:spPr>
          <a:xfrm>
            <a:off x="4991547" y="473335"/>
            <a:ext cx="731520" cy="36576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E83C0CA-6D18-EE06-37B5-56FFFDFCD1BF}"/>
              </a:ext>
            </a:extLst>
          </p:cNvPr>
          <p:cNvSpPr/>
          <p:nvPr/>
        </p:nvSpPr>
        <p:spPr>
          <a:xfrm>
            <a:off x="5079401" y="946670"/>
            <a:ext cx="731520" cy="36576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6BA5EAA-169F-D49F-C1DB-C667F31153CA}"/>
              </a:ext>
            </a:extLst>
          </p:cNvPr>
          <p:cNvSpPr/>
          <p:nvPr/>
        </p:nvSpPr>
        <p:spPr>
          <a:xfrm>
            <a:off x="6262742" y="5671072"/>
            <a:ext cx="731520" cy="36576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5962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0"/>
          </p:nvPr>
        </p:nvSpPr>
        <p:spPr>
          <a:xfrm>
            <a:off x="609731" y="1600155"/>
            <a:ext cx="6341575" cy="4035875"/>
          </a:xfrm>
        </p:spPr>
        <p:txBody>
          <a:bodyPr/>
          <a:lstStyle/>
          <a:p>
            <a:pPr marL="285750" indent="-285750">
              <a:buFont typeface="Arial" panose="020B0604020202020204" pitchFamily="34" charset="0"/>
              <a:buChar char="•"/>
            </a:pPr>
            <a:r>
              <a:rPr lang="en-US" dirty="0"/>
              <a:t>Take feedback from tonight and incorporate ideas into conceptual improvements plan</a:t>
            </a:r>
          </a:p>
          <a:p>
            <a:pPr marL="285750" indent="-285750">
              <a:buFont typeface="Arial" panose="020B0604020202020204" pitchFamily="34" charset="0"/>
              <a:buChar char="•"/>
            </a:pPr>
            <a:r>
              <a:rPr lang="en-US" dirty="0"/>
              <a:t>Develop plan showing improvements to: </a:t>
            </a:r>
          </a:p>
          <a:p>
            <a:pPr marL="569912" lvl="1" indent="-285750">
              <a:buFont typeface="Arial" panose="020B0604020202020204" pitchFamily="34" charset="0"/>
              <a:buChar char="•"/>
            </a:pPr>
            <a:r>
              <a:rPr lang="en-US" dirty="0"/>
              <a:t>Road layout </a:t>
            </a:r>
          </a:p>
          <a:p>
            <a:pPr marL="569912" lvl="1" indent="-285750">
              <a:buFont typeface="Arial" panose="020B0604020202020204" pitchFamily="34" charset="0"/>
              <a:buChar char="•"/>
            </a:pPr>
            <a:r>
              <a:rPr lang="en-US" dirty="0"/>
              <a:t>Pedestrian accommodations </a:t>
            </a:r>
          </a:p>
          <a:p>
            <a:pPr marL="569912" lvl="1" indent="-285750">
              <a:buFont typeface="Arial" panose="020B0604020202020204" pitchFamily="34" charset="0"/>
              <a:buChar char="•"/>
            </a:pPr>
            <a:r>
              <a:rPr lang="en-US" dirty="0"/>
              <a:t>Bicycle accommodations</a:t>
            </a:r>
          </a:p>
          <a:p>
            <a:pPr marL="569912" lvl="1" indent="-285750">
              <a:buFont typeface="Arial" panose="020B0604020202020204" pitchFamily="34" charset="0"/>
              <a:buChar char="•"/>
            </a:pPr>
            <a:r>
              <a:rPr lang="en-US" dirty="0"/>
              <a:t>Add additional crosswalks</a:t>
            </a:r>
          </a:p>
          <a:p>
            <a:pPr marL="285750" indent="-285750">
              <a:buFont typeface="Arial" panose="020B0604020202020204" pitchFamily="34" charset="0"/>
              <a:buChar char="•"/>
            </a:pPr>
            <a:r>
              <a:rPr lang="en-US" dirty="0"/>
              <a:t>Next Public Meeting – TBD</a:t>
            </a:r>
          </a:p>
          <a:p>
            <a:pPr marL="569912" lvl="1" indent="-285750">
              <a:buFont typeface="Arial" panose="020B0604020202020204" pitchFamily="34" charset="0"/>
              <a:buChar char="•"/>
            </a:pPr>
            <a:r>
              <a:rPr lang="en-US" dirty="0"/>
              <a:t>No later than MassDOT Design Public Hearing to review preliminary design</a:t>
            </a:r>
          </a:p>
          <a:p>
            <a:pPr marL="285750" indent="-285750">
              <a:buFont typeface="Arial" panose="020B0604020202020204" pitchFamily="34" charset="0"/>
              <a:buChar char="•"/>
            </a:pPr>
            <a:r>
              <a:rPr lang="en-US" dirty="0"/>
              <a:t>Final design of improvements - TBD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97426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058400" cy="1143000"/>
          </a:xfrm>
        </p:spPr>
        <p:txBody>
          <a:bodyPr wrap="square" anchor="ctr">
            <a:normAutofit/>
          </a:bodyPr>
          <a:lstStyle/>
          <a:p>
            <a:r>
              <a:rPr lang="en-US" dirty="0"/>
              <a:t>Questions &amp; Answers</a:t>
            </a:r>
          </a:p>
        </p:txBody>
      </p:sp>
      <p:sp>
        <p:nvSpPr>
          <p:cNvPr id="4" name="Content Placeholder 3">
            <a:extLst>
              <a:ext uri="{FF2B5EF4-FFF2-40B4-BE49-F238E27FC236}">
                <a16:creationId xmlns:a16="http://schemas.microsoft.com/office/drawing/2014/main" id="{BDBC475B-27B6-2814-B585-CBC1CEA06254}"/>
              </a:ext>
            </a:extLst>
          </p:cNvPr>
          <p:cNvSpPr>
            <a:spLocks noGrp="1"/>
          </p:cNvSpPr>
          <p:nvPr>
            <p:ph sz="quarter" idx="10"/>
          </p:nvPr>
        </p:nvSpPr>
        <p:spPr/>
        <p:txBody>
          <a:bodyPr/>
          <a:lstStyle/>
          <a:p>
            <a:endParaRPr lang="en-US"/>
          </a:p>
        </p:txBody>
      </p:sp>
      <p:pic>
        <p:nvPicPr>
          <p:cNvPr id="5" name="Picture 4">
            <a:extLst>
              <a:ext uri="{FF2B5EF4-FFF2-40B4-BE49-F238E27FC236}">
                <a16:creationId xmlns:a16="http://schemas.microsoft.com/office/drawing/2014/main" id="{F274DBFA-8E95-E881-6192-1243C30BB146}"/>
              </a:ext>
            </a:extLst>
          </p:cNvPr>
          <p:cNvPicPr>
            <a:picLocks noChangeAspect="1"/>
          </p:cNvPicPr>
          <p:nvPr/>
        </p:nvPicPr>
        <p:blipFill>
          <a:blip r:embed="rId2"/>
          <a:stretch>
            <a:fillRect/>
          </a:stretch>
        </p:blipFill>
        <p:spPr>
          <a:xfrm>
            <a:off x="1058734" y="1160385"/>
            <a:ext cx="9609267" cy="5422976"/>
          </a:xfrm>
          <a:prstGeom prst="rect">
            <a:avLst/>
          </a:prstGeom>
        </p:spPr>
      </p:pic>
    </p:spTree>
    <p:extLst>
      <p:ext uri="{BB962C8B-B14F-4D97-AF65-F5344CB8AC3E}">
        <p14:creationId xmlns:p14="http://schemas.microsoft.com/office/powerpoint/2010/main" val="305353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650543" y="1452627"/>
            <a:ext cx="6753090" cy="1021690"/>
          </a:xfrm>
          <a:prstGeom prst="rect">
            <a:avLst/>
          </a:prstGeom>
          <a:noFill/>
        </p:spPr>
        <p:txBody>
          <a:bodyPr wrap="square" rtlCol="0">
            <a:spAutoFit/>
          </a:bodyPr>
          <a:lstStyle/>
          <a:p>
            <a:pPr>
              <a:lnSpc>
                <a:spcPct val="150000"/>
              </a:lnSpc>
            </a:pPr>
            <a:r>
              <a:rPr lang="en-US" sz="1400" dirty="0">
                <a:solidFill>
                  <a:schemeClr val="tx2">
                    <a:lumMod val="75000"/>
                  </a:schemeClr>
                </a:solidFill>
                <a:latin typeface="Segoe UI Semibold" panose="020B0702040204020203" pitchFamily="34" charset="0"/>
                <a:ea typeface="Segoe UI" panose="020B0502040204020203" pitchFamily="34" charset="0"/>
                <a:cs typeface="Segoe UI" panose="020B0502040204020203" pitchFamily="34" charset="0"/>
              </a:rPr>
              <a:t>Paul Graves </a:t>
            </a:r>
            <a:r>
              <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paul.graves@town.barnstable.ma.us | </a:t>
            </a:r>
            <a:r>
              <a:rPr lang="en-US" sz="1400" dirty="0">
                <a:solidFill>
                  <a:schemeClr val="tx1">
                    <a:lumMod val="65000"/>
                    <a:lumOff val="35000"/>
                  </a:schemeClr>
                </a:solidFill>
                <a:latin typeface="Segoe UI" panose="020B0502040204020203" pitchFamily="34" charset="0"/>
                <a:cs typeface="Segoe UI" panose="020B0502040204020203" pitchFamily="34" charset="0"/>
              </a:rPr>
              <a:t>508.790.6400 </a:t>
            </a:r>
          </a:p>
          <a:p>
            <a:pPr>
              <a:lnSpc>
                <a:spcPct val="150000"/>
              </a:lnSpc>
            </a:pPr>
            <a:r>
              <a:rPr lang="en-US" sz="1400" dirty="0">
                <a:solidFill>
                  <a:schemeClr val="tx2">
                    <a:lumMod val="75000"/>
                  </a:schemeClr>
                </a:solidFill>
                <a:latin typeface="Segoe UI Semibold" panose="020B0702040204020203" pitchFamily="34" charset="0"/>
                <a:ea typeface="Segoe UI" panose="020B0502040204020203" pitchFamily="34" charset="0"/>
                <a:cs typeface="Segoe UI" panose="020B0502040204020203" pitchFamily="34" charset="0"/>
              </a:rPr>
              <a:t>Steve Rhoads </a:t>
            </a:r>
            <a:r>
              <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srhoads@vhb.com</a:t>
            </a:r>
            <a:r>
              <a:rPr lang="en-US" sz="1400" dirty="0">
                <a:solidFill>
                  <a:schemeClr val="tx2">
                    <a:lumMod val="75000"/>
                  </a:schemeClr>
                </a:solidFill>
                <a:latin typeface="Segoe UI Semibold" panose="020B0702040204020203" pitchFamily="34" charset="0"/>
                <a:ea typeface="Segoe UI" panose="020B0502040204020203" pitchFamily="34" charset="0"/>
                <a:cs typeface="Segoe UI" panose="020B0502040204020203" pitchFamily="34" charset="0"/>
              </a:rPr>
              <a:t> </a:t>
            </a:r>
            <a:r>
              <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617.607.2723</a:t>
            </a:r>
            <a:endParaRPr lang="en-US" sz="1400" dirty="0">
              <a:solidFill>
                <a:schemeClr val="tx2">
                  <a:lumMod val="75000"/>
                </a:schemeClr>
              </a:solidFill>
              <a:latin typeface="Segoe UI Semibold" panose="020B0702040204020203" pitchFamily="34" charset="0"/>
              <a:ea typeface="Segoe UI" panose="020B0502040204020203" pitchFamily="34" charset="0"/>
              <a:cs typeface="Segoe UI" panose="020B0502040204020203" pitchFamily="34" charset="0"/>
            </a:endParaRPr>
          </a:p>
          <a:p>
            <a:pPr>
              <a:lnSpc>
                <a:spcPct val="150000"/>
              </a:lnSpc>
            </a:pPr>
            <a:endPar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Rectangle 18"/>
          <p:cNvSpPr/>
          <p:nvPr/>
        </p:nvSpPr>
        <p:spPr>
          <a:xfrm rot="16200000">
            <a:off x="3141494" y="4296657"/>
            <a:ext cx="1325876" cy="307777"/>
          </a:xfrm>
          <a:prstGeom prst="rect">
            <a:avLst/>
          </a:prstGeom>
        </p:spPr>
        <p:txBody>
          <a:bodyPr wrap="none">
            <a:spAutoFit/>
          </a:bodyPr>
          <a:lstStyle/>
          <a:p>
            <a:r>
              <a:rPr lang="en-US" sz="1400" dirty="0">
                <a:solidFill>
                  <a:srgbClr val="92D050"/>
                </a:solidFill>
                <a:latin typeface="Segoe UI Semibold" panose="020B0702040204020203" pitchFamily="34" charset="0"/>
                <a:ea typeface="Segoe UI" panose="020B0502040204020203" pitchFamily="34" charset="0"/>
                <a:cs typeface="Segoe UI" panose="020B0502040204020203" pitchFamily="34" charset="0"/>
              </a:rPr>
              <a:t>www.vhb.com</a:t>
            </a:r>
            <a:endParaRPr lang="en-US" dirty="0"/>
          </a:p>
        </p:txBody>
      </p:sp>
      <p:sp>
        <p:nvSpPr>
          <p:cNvPr id="20" name="Rectangle 19"/>
          <p:cNvSpPr/>
          <p:nvPr/>
        </p:nvSpPr>
        <p:spPr>
          <a:xfrm>
            <a:off x="2863525" y="6319693"/>
            <a:ext cx="2069966" cy="215444"/>
          </a:xfrm>
          <a:prstGeom prst="rect">
            <a:avLst/>
          </a:prstGeom>
        </p:spPr>
        <p:txBody>
          <a:bodyPr wrap="square">
            <a:spAutoFit/>
          </a:bodyPr>
          <a:lstStyle/>
          <a:p>
            <a:r>
              <a:rPr lang="en-US" sz="8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Offices located throughout the east coast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3641" y="5093688"/>
            <a:ext cx="2382609" cy="1268385"/>
          </a:xfrm>
          <a:prstGeom prst="rect">
            <a:avLst/>
          </a:prstGeom>
        </p:spPr>
      </p:pic>
      <p:pic>
        <p:nvPicPr>
          <p:cNvPr id="2" name="Picture 2" descr="seal transparent">
            <a:extLst>
              <a:ext uri="{FF2B5EF4-FFF2-40B4-BE49-F238E27FC236}">
                <a16:creationId xmlns:a16="http://schemas.microsoft.com/office/drawing/2014/main" id="{BE00171E-1862-2899-7C9A-E1F8DEC632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3362" y="4412165"/>
            <a:ext cx="2168142" cy="212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543D83-8D4A-7AC3-8DC2-54FCF3616906}"/>
              </a:ext>
            </a:extLst>
          </p:cNvPr>
          <p:cNvPicPr>
            <a:picLocks noChangeAspect="1"/>
          </p:cNvPicPr>
          <p:nvPr/>
        </p:nvPicPr>
        <p:blipFill>
          <a:blip r:embed="rId2"/>
          <a:stretch>
            <a:fillRect/>
          </a:stretch>
        </p:blipFill>
        <p:spPr>
          <a:xfrm>
            <a:off x="682777" y="0"/>
            <a:ext cx="10826446" cy="6858000"/>
          </a:xfrm>
          <a:prstGeom prst="rect">
            <a:avLst/>
          </a:prstGeom>
        </p:spPr>
      </p:pic>
    </p:spTree>
    <p:extLst>
      <p:ext uri="{BB962C8B-B14F-4D97-AF65-F5344CB8AC3E}">
        <p14:creationId xmlns:p14="http://schemas.microsoft.com/office/powerpoint/2010/main" val="102657637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8000" y="6209281"/>
            <a:ext cx="9550400" cy="566738"/>
          </a:xfrm>
        </p:spPr>
        <p:txBody>
          <a:bodyPr/>
          <a:lstStyle/>
          <a:p>
            <a:r>
              <a:rPr lang="en-US" dirty="0"/>
              <a:t>Regional Connections </a:t>
            </a:r>
          </a:p>
        </p:txBody>
      </p:sp>
      <p:pic>
        <p:nvPicPr>
          <p:cNvPr id="6" name="Picture 5">
            <a:extLst>
              <a:ext uri="{FF2B5EF4-FFF2-40B4-BE49-F238E27FC236}">
                <a16:creationId xmlns:a16="http://schemas.microsoft.com/office/drawing/2014/main" id="{69BA64D4-E89C-4190-B3F9-6A6B4D7C28C2}"/>
              </a:ext>
            </a:extLst>
          </p:cNvPr>
          <p:cNvPicPr>
            <a:picLocks noChangeAspect="1"/>
          </p:cNvPicPr>
          <p:nvPr/>
        </p:nvPicPr>
        <p:blipFill>
          <a:blip r:embed="rId2"/>
          <a:stretch>
            <a:fillRect/>
          </a:stretch>
        </p:blipFill>
        <p:spPr>
          <a:xfrm>
            <a:off x="990600" y="0"/>
            <a:ext cx="9734550" cy="6209281"/>
          </a:xfrm>
          <a:prstGeom prst="rect">
            <a:avLst/>
          </a:prstGeom>
        </p:spPr>
      </p:pic>
      <p:cxnSp>
        <p:nvCxnSpPr>
          <p:cNvPr id="3" name="Straight Connector 2">
            <a:extLst>
              <a:ext uri="{FF2B5EF4-FFF2-40B4-BE49-F238E27FC236}">
                <a16:creationId xmlns:a16="http://schemas.microsoft.com/office/drawing/2014/main" id="{5AA64A6F-5127-46A4-A246-D07CD1C18BF3}"/>
              </a:ext>
            </a:extLst>
          </p:cNvPr>
          <p:cNvCxnSpPr>
            <a:cxnSpLocks/>
          </p:cNvCxnSpPr>
          <p:nvPr/>
        </p:nvCxnSpPr>
        <p:spPr>
          <a:xfrm>
            <a:off x="6576204" y="3013494"/>
            <a:ext cx="143773" cy="330680"/>
          </a:xfrm>
          <a:prstGeom prst="line">
            <a:avLst/>
          </a:prstGeom>
          <a:ln w="25400" cap="flat" cmpd="sng" algn="ctr">
            <a:solidFill>
              <a:schemeClr val="accent2">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8365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Presentation Outline</a:t>
            </a:r>
          </a:p>
        </p:txBody>
      </p:sp>
      <p:sp>
        <p:nvSpPr>
          <p:cNvPr id="5" name="Content Placeholder 4"/>
          <p:cNvSpPr>
            <a:spLocks noGrp="1"/>
          </p:cNvSpPr>
          <p:nvPr>
            <p:ph sz="quarter" idx="10"/>
          </p:nvPr>
        </p:nvSpPr>
        <p:spPr/>
        <p:txBody>
          <a:bodyPr/>
          <a:lstStyle/>
          <a:p>
            <a:r>
              <a:rPr lang="en-US" dirty="0"/>
              <a:t>Project Area &amp; Limits</a:t>
            </a:r>
          </a:p>
          <a:p>
            <a:r>
              <a:rPr lang="en-US" dirty="0"/>
              <a:t>Project Status, Existing Issues &amp; Goals</a:t>
            </a:r>
          </a:p>
          <a:p>
            <a:r>
              <a:rPr lang="en-US" dirty="0"/>
              <a:t>Next Steps</a:t>
            </a:r>
          </a:p>
          <a:p>
            <a:r>
              <a:rPr lang="en-US" dirty="0"/>
              <a:t>Questions &amp; Answers </a:t>
            </a:r>
          </a:p>
        </p:txBody>
      </p:sp>
    </p:spTree>
    <p:extLst>
      <p:ext uri="{BB962C8B-B14F-4D97-AF65-F5344CB8AC3E}">
        <p14:creationId xmlns:p14="http://schemas.microsoft.com/office/powerpoint/2010/main" val="659690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74FDEA-3D81-476D-8723-C6792FE528A6}"/>
              </a:ext>
            </a:extLst>
          </p:cNvPr>
          <p:cNvPicPr>
            <a:picLocks noChangeAspect="1"/>
          </p:cNvPicPr>
          <p:nvPr/>
        </p:nvPicPr>
        <p:blipFill rotWithShape="1">
          <a:blip r:embed="rId3">
            <a:alphaModFix amt="50000"/>
          </a:blip>
          <a:srcRect b="3007"/>
          <a:stretch/>
        </p:blipFill>
        <p:spPr>
          <a:xfrm>
            <a:off x="818468" y="55300"/>
            <a:ext cx="10555064" cy="6544506"/>
          </a:xfrm>
          <a:prstGeom prst="rect">
            <a:avLst/>
          </a:prstGeom>
        </p:spPr>
      </p:pic>
      <p:sp>
        <p:nvSpPr>
          <p:cNvPr id="6" name="TextBox 5">
            <a:extLst>
              <a:ext uri="{FF2B5EF4-FFF2-40B4-BE49-F238E27FC236}">
                <a16:creationId xmlns:a16="http://schemas.microsoft.com/office/drawing/2014/main" id="{DC06D7EE-F951-4F5C-860A-DFB559C6A512}"/>
              </a:ext>
            </a:extLst>
          </p:cNvPr>
          <p:cNvSpPr txBox="1"/>
          <p:nvPr/>
        </p:nvSpPr>
        <p:spPr>
          <a:xfrm rot="1905191">
            <a:off x="2859648" y="1661023"/>
            <a:ext cx="871521" cy="276999"/>
          </a:xfrm>
          <a:prstGeom prst="rect">
            <a:avLst/>
          </a:prstGeom>
          <a:noFill/>
        </p:spPr>
        <p:txBody>
          <a:bodyPr wrap="none" rtlCol="0">
            <a:spAutoFit/>
          </a:bodyPr>
          <a:lstStyle/>
          <a:p>
            <a:r>
              <a:rPr lang="en-US" sz="1200" dirty="0">
                <a:latin typeface="Segoe UI" panose="020B0502040204020203" pitchFamily="34" charset="0"/>
                <a:cs typeface="Segoe UI" panose="020B0502040204020203" pitchFamily="34" charset="0"/>
              </a:rPr>
              <a:t>Route 132</a:t>
            </a:r>
          </a:p>
        </p:txBody>
      </p:sp>
      <p:sp>
        <p:nvSpPr>
          <p:cNvPr id="7" name="TextBox 6">
            <a:extLst>
              <a:ext uri="{FF2B5EF4-FFF2-40B4-BE49-F238E27FC236}">
                <a16:creationId xmlns:a16="http://schemas.microsoft.com/office/drawing/2014/main" id="{9757BDE3-A9E5-4DDB-A5E5-B6A29635ADD4}"/>
              </a:ext>
            </a:extLst>
          </p:cNvPr>
          <p:cNvSpPr txBox="1"/>
          <p:nvPr/>
        </p:nvSpPr>
        <p:spPr>
          <a:xfrm rot="3890652">
            <a:off x="2850202" y="3700599"/>
            <a:ext cx="1029577" cy="276999"/>
          </a:xfrm>
          <a:prstGeom prst="rect">
            <a:avLst/>
          </a:prstGeom>
          <a:noFill/>
        </p:spPr>
        <p:txBody>
          <a:bodyPr wrap="none" rtlCol="0">
            <a:spAutoFit/>
          </a:bodyPr>
          <a:lstStyle/>
          <a:p>
            <a:r>
              <a:rPr lang="en-US" sz="1200" dirty="0">
                <a:latin typeface="Segoe UI" panose="020B0502040204020203" pitchFamily="34" charset="0"/>
                <a:cs typeface="Segoe UI" panose="020B0502040204020203" pitchFamily="34" charset="0"/>
              </a:rPr>
              <a:t>Bearses Way</a:t>
            </a:r>
          </a:p>
        </p:txBody>
      </p:sp>
      <p:sp>
        <p:nvSpPr>
          <p:cNvPr id="8" name="TextBox 7">
            <a:extLst>
              <a:ext uri="{FF2B5EF4-FFF2-40B4-BE49-F238E27FC236}">
                <a16:creationId xmlns:a16="http://schemas.microsoft.com/office/drawing/2014/main" id="{6927E632-9CC8-4905-AFF8-DB0E39B19BB1}"/>
              </a:ext>
            </a:extLst>
          </p:cNvPr>
          <p:cNvSpPr txBox="1"/>
          <p:nvPr/>
        </p:nvSpPr>
        <p:spPr>
          <a:xfrm rot="16761789">
            <a:off x="4905790" y="1817569"/>
            <a:ext cx="1541512" cy="276999"/>
          </a:xfrm>
          <a:prstGeom prst="rect">
            <a:avLst/>
          </a:prstGeom>
          <a:noFill/>
        </p:spPr>
        <p:txBody>
          <a:bodyPr wrap="none" rtlCol="0">
            <a:spAutoFit/>
          </a:bodyPr>
          <a:lstStyle/>
          <a:p>
            <a:r>
              <a:rPr lang="en-US" sz="1200" dirty="0">
                <a:latin typeface="Segoe UI" panose="020B0502040204020203" pitchFamily="34" charset="0"/>
                <a:cs typeface="Segoe UI" panose="020B0502040204020203" pitchFamily="34" charset="0"/>
              </a:rPr>
              <a:t>Independence Drive</a:t>
            </a:r>
          </a:p>
        </p:txBody>
      </p:sp>
      <p:sp>
        <p:nvSpPr>
          <p:cNvPr id="9" name="TextBox 8">
            <a:extLst>
              <a:ext uri="{FF2B5EF4-FFF2-40B4-BE49-F238E27FC236}">
                <a16:creationId xmlns:a16="http://schemas.microsoft.com/office/drawing/2014/main" id="{F06778CF-4AE6-4954-A2C4-88144EBC84AA}"/>
              </a:ext>
            </a:extLst>
          </p:cNvPr>
          <p:cNvSpPr txBox="1"/>
          <p:nvPr/>
        </p:nvSpPr>
        <p:spPr>
          <a:xfrm>
            <a:off x="6008698" y="4843656"/>
            <a:ext cx="1176925" cy="276999"/>
          </a:xfrm>
          <a:prstGeom prst="rect">
            <a:avLst/>
          </a:prstGeom>
          <a:noFill/>
        </p:spPr>
        <p:txBody>
          <a:bodyPr wrap="none" rtlCol="0">
            <a:spAutoFit/>
          </a:bodyPr>
          <a:lstStyle/>
          <a:p>
            <a:r>
              <a:rPr lang="en-US" sz="1200" dirty="0">
                <a:latin typeface="Segoe UI" panose="020B0502040204020203" pitchFamily="34" charset="0"/>
                <a:cs typeface="Segoe UI" panose="020B0502040204020203" pitchFamily="34" charset="0"/>
              </a:rPr>
              <a:t>Cape Cod Mall</a:t>
            </a:r>
          </a:p>
        </p:txBody>
      </p:sp>
      <p:sp>
        <p:nvSpPr>
          <p:cNvPr id="10" name="Oval 9">
            <a:extLst>
              <a:ext uri="{FF2B5EF4-FFF2-40B4-BE49-F238E27FC236}">
                <a16:creationId xmlns:a16="http://schemas.microsoft.com/office/drawing/2014/main" id="{1B901668-D5B5-4306-AC00-E69F57DB1E8A}"/>
              </a:ext>
            </a:extLst>
          </p:cNvPr>
          <p:cNvSpPr/>
          <p:nvPr/>
        </p:nvSpPr>
        <p:spPr>
          <a:xfrm rot="1824350">
            <a:off x="561538" y="3145379"/>
            <a:ext cx="10894320" cy="531131"/>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3979EAC-2AB1-42F1-A147-D84B139AE953}"/>
              </a:ext>
            </a:extLst>
          </p:cNvPr>
          <p:cNvSpPr txBox="1"/>
          <p:nvPr/>
        </p:nvSpPr>
        <p:spPr>
          <a:xfrm rot="1905191">
            <a:off x="7596493" y="4447792"/>
            <a:ext cx="871521" cy="276999"/>
          </a:xfrm>
          <a:prstGeom prst="rect">
            <a:avLst/>
          </a:prstGeom>
          <a:noFill/>
        </p:spPr>
        <p:txBody>
          <a:bodyPr wrap="none" rtlCol="0">
            <a:spAutoFit/>
          </a:bodyPr>
          <a:lstStyle/>
          <a:p>
            <a:r>
              <a:rPr lang="en-US" sz="1200" dirty="0">
                <a:latin typeface="Segoe UI" panose="020B0502040204020203" pitchFamily="34" charset="0"/>
                <a:cs typeface="Segoe UI" panose="020B0502040204020203" pitchFamily="34" charset="0"/>
              </a:rPr>
              <a:t>Route 132</a:t>
            </a:r>
          </a:p>
        </p:txBody>
      </p:sp>
      <p:sp>
        <p:nvSpPr>
          <p:cNvPr id="12" name="TextBox 11">
            <a:extLst>
              <a:ext uri="{FF2B5EF4-FFF2-40B4-BE49-F238E27FC236}">
                <a16:creationId xmlns:a16="http://schemas.microsoft.com/office/drawing/2014/main" id="{7EC9C46C-447A-47D1-BCB6-553DCD7C5EBF}"/>
              </a:ext>
            </a:extLst>
          </p:cNvPr>
          <p:cNvSpPr txBox="1"/>
          <p:nvPr/>
        </p:nvSpPr>
        <p:spPr>
          <a:xfrm>
            <a:off x="10581873" y="6138140"/>
            <a:ext cx="705258" cy="461665"/>
          </a:xfrm>
          <a:prstGeom prst="rect">
            <a:avLst/>
          </a:prstGeom>
          <a:noFill/>
        </p:spPr>
        <p:txBody>
          <a:bodyPr wrap="none" rtlCol="0">
            <a:spAutoFit/>
          </a:bodyPr>
          <a:lstStyle/>
          <a:p>
            <a:pPr algn="ctr"/>
            <a:r>
              <a:rPr lang="en-US" sz="1200" dirty="0">
                <a:latin typeface="Segoe UI" panose="020B0502040204020203" pitchFamily="34" charset="0"/>
                <a:cs typeface="Segoe UI" panose="020B0502040204020203" pitchFamily="34" charset="0"/>
              </a:rPr>
              <a:t>Airport </a:t>
            </a:r>
          </a:p>
          <a:p>
            <a:pPr algn="ctr"/>
            <a:r>
              <a:rPr lang="en-US" sz="1200" dirty="0">
                <a:latin typeface="Segoe UI" panose="020B0502040204020203" pitchFamily="34" charset="0"/>
                <a:cs typeface="Segoe UI" panose="020B0502040204020203" pitchFamily="34" charset="0"/>
              </a:rPr>
              <a:t>Rotary</a:t>
            </a:r>
          </a:p>
        </p:txBody>
      </p:sp>
      <p:sp>
        <p:nvSpPr>
          <p:cNvPr id="13" name="TextBox 12">
            <a:extLst>
              <a:ext uri="{FF2B5EF4-FFF2-40B4-BE49-F238E27FC236}">
                <a16:creationId xmlns:a16="http://schemas.microsoft.com/office/drawing/2014/main" id="{66C35EA4-E711-485B-9B97-A0FB2ED53060}"/>
              </a:ext>
            </a:extLst>
          </p:cNvPr>
          <p:cNvSpPr txBox="1"/>
          <p:nvPr/>
        </p:nvSpPr>
        <p:spPr>
          <a:xfrm>
            <a:off x="8640661" y="6582255"/>
            <a:ext cx="2884123" cy="261610"/>
          </a:xfrm>
          <a:prstGeom prst="rect">
            <a:avLst/>
          </a:prstGeom>
          <a:noFill/>
        </p:spPr>
        <p:txBody>
          <a:bodyPr wrap="none" rtlCol="0">
            <a:spAutoFit/>
          </a:bodyPr>
          <a:lstStyle/>
          <a:p>
            <a:r>
              <a:rPr lang="en-US" sz="1100" i="1" dirty="0">
                <a:latin typeface="Segoe UI" panose="020B0502040204020203" pitchFamily="34" charset="0"/>
                <a:cs typeface="Segoe UI" panose="020B0502040204020203" pitchFamily="34" charset="0"/>
              </a:rPr>
              <a:t>Airport Rotary not included in Project limits</a:t>
            </a:r>
          </a:p>
        </p:txBody>
      </p:sp>
      <p:sp>
        <p:nvSpPr>
          <p:cNvPr id="14" name="TextBox 13">
            <a:extLst>
              <a:ext uri="{FF2B5EF4-FFF2-40B4-BE49-F238E27FC236}">
                <a16:creationId xmlns:a16="http://schemas.microsoft.com/office/drawing/2014/main" id="{421980F8-0B42-4863-9C01-BC68F2E89E02}"/>
              </a:ext>
            </a:extLst>
          </p:cNvPr>
          <p:cNvSpPr txBox="1"/>
          <p:nvPr/>
        </p:nvSpPr>
        <p:spPr>
          <a:xfrm>
            <a:off x="7198671" y="55299"/>
            <a:ext cx="4174861" cy="1015663"/>
          </a:xfrm>
          <a:prstGeom prst="rect">
            <a:avLst/>
          </a:prstGeom>
          <a:solidFill>
            <a:schemeClr val="bg1"/>
          </a:solidFill>
        </p:spPr>
        <p:txBody>
          <a:bodyPr wrap="none" rtlCol="0">
            <a:spAutoFit/>
          </a:bodyPr>
          <a:lstStyle/>
          <a:p>
            <a:r>
              <a:rPr lang="en-US" sz="3000" dirty="0">
                <a:solidFill>
                  <a:srgbClr val="0070C0"/>
                </a:solidFill>
                <a:latin typeface="Segoe UI Light" panose="020B0502040204020203" pitchFamily="34" charset="0"/>
                <a:ea typeface="+mj-ea"/>
                <a:cs typeface="Segoe UI Light" panose="020B0502040204020203" pitchFamily="34" charset="0"/>
              </a:rPr>
              <a:t>Route 132 Improvements</a:t>
            </a:r>
          </a:p>
          <a:p>
            <a:r>
              <a:rPr lang="en-US" sz="3000" dirty="0">
                <a:solidFill>
                  <a:srgbClr val="0070C0"/>
                </a:solidFill>
                <a:latin typeface="Segoe UI Light" panose="020B0502040204020203" pitchFamily="34" charset="0"/>
                <a:ea typeface="+mj-ea"/>
                <a:cs typeface="Segoe UI Light" panose="020B0502040204020203" pitchFamily="34" charset="0"/>
              </a:rPr>
              <a:t>Project Limits</a:t>
            </a:r>
          </a:p>
        </p:txBody>
      </p:sp>
      <p:sp>
        <p:nvSpPr>
          <p:cNvPr id="15" name="TextBox 14">
            <a:extLst>
              <a:ext uri="{FF2B5EF4-FFF2-40B4-BE49-F238E27FC236}">
                <a16:creationId xmlns:a16="http://schemas.microsoft.com/office/drawing/2014/main" id="{A3D6D361-C108-4E13-A2AA-194993331456}"/>
              </a:ext>
            </a:extLst>
          </p:cNvPr>
          <p:cNvSpPr txBox="1"/>
          <p:nvPr/>
        </p:nvSpPr>
        <p:spPr>
          <a:xfrm>
            <a:off x="1060083" y="6212583"/>
            <a:ext cx="1966757" cy="276999"/>
          </a:xfrm>
          <a:prstGeom prst="rect">
            <a:avLst/>
          </a:prstGeom>
          <a:solidFill>
            <a:schemeClr val="bg1"/>
          </a:solidFill>
        </p:spPr>
        <p:txBody>
          <a:bodyPr wrap="none" rtlCol="0">
            <a:spAutoFit/>
          </a:bodyPr>
          <a:lstStyle/>
          <a:p>
            <a:r>
              <a:rPr lang="en-US" sz="1200" dirty="0">
                <a:latin typeface="Segoe UI" panose="020B0502040204020203" pitchFamily="34" charset="0"/>
                <a:cs typeface="Segoe UI" panose="020B0502040204020203" pitchFamily="34" charset="0"/>
              </a:rPr>
              <a:t>                     Project Limits</a:t>
            </a:r>
          </a:p>
        </p:txBody>
      </p:sp>
      <p:cxnSp>
        <p:nvCxnSpPr>
          <p:cNvPr id="17" name="Straight Connector 16">
            <a:extLst>
              <a:ext uri="{FF2B5EF4-FFF2-40B4-BE49-F238E27FC236}">
                <a16:creationId xmlns:a16="http://schemas.microsoft.com/office/drawing/2014/main" id="{0C0C4C37-C5F8-41A1-B1B6-6F46221E07C4}"/>
              </a:ext>
            </a:extLst>
          </p:cNvPr>
          <p:cNvCxnSpPr>
            <a:cxnSpLocks/>
          </p:cNvCxnSpPr>
          <p:nvPr/>
        </p:nvCxnSpPr>
        <p:spPr>
          <a:xfrm>
            <a:off x="1209876" y="6351082"/>
            <a:ext cx="63570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 name="Title 6">
            <a:extLst>
              <a:ext uri="{FF2B5EF4-FFF2-40B4-BE49-F238E27FC236}">
                <a16:creationId xmlns:a16="http://schemas.microsoft.com/office/drawing/2014/main" id="{D77501A7-99A7-AB77-F4B3-4DBF3A471AF7}"/>
              </a:ext>
            </a:extLst>
          </p:cNvPr>
          <p:cNvSpPr txBox="1">
            <a:spLocks/>
          </p:cNvSpPr>
          <p:nvPr/>
        </p:nvSpPr>
        <p:spPr bwMode="auto">
          <a:xfrm>
            <a:off x="532322" y="6900259"/>
            <a:ext cx="9550400" cy="5667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233363" indent="0" algn="ctr" rtl="0" eaLnBrk="1" fontAlgn="base" hangingPunct="1">
              <a:spcBef>
                <a:spcPct val="0"/>
              </a:spcBef>
              <a:spcAft>
                <a:spcPct val="0"/>
              </a:spcAft>
              <a:defRPr sz="6000" b="0" kern="1200">
                <a:solidFill>
                  <a:srgbClr val="0070C0"/>
                </a:solidFill>
                <a:latin typeface="Segoe UI Light" panose="020B0502040204020203" pitchFamily="34" charset="0"/>
                <a:ea typeface="+mj-ea"/>
                <a:cs typeface="Segoe UI Light" panose="020B0502040204020203" pitchFamily="34" charset="0"/>
              </a:defRPr>
            </a:lvl1pPr>
            <a:lvl2pPr algn="l" rtl="0" eaLnBrk="1" fontAlgn="base" hangingPunct="1">
              <a:spcBef>
                <a:spcPct val="0"/>
              </a:spcBef>
              <a:spcAft>
                <a:spcPct val="0"/>
              </a:spcAft>
              <a:defRPr sz="3600">
                <a:solidFill>
                  <a:schemeClr val="bg1"/>
                </a:solidFill>
                <a:latin typeface="Calibri" pitchFamily="34" charset="0"/>
              </a:defRPr>
            </a:lvl2pPr>
            <a:lvl3pPr algn="l" rtl="0" eaLnBrk="1" fontAlgn="base" hangingPunct="1">
              <a:spcBef>
                <a:spcPct val="0"/>
              </a:spcBef>
              <a:spcAft>
                <a:spcPct val="0"/>
              </a:spcAft>
              <a:defRPr sz="3600">
                <a:solidFill>
                  <a:schemeClr val="bg1"/>
                </a:solidFill>
                <a:latin typeface="Calibri" pitchFamily="34" charset="0"/>
              </a:defRPr>
            </a:lvl3pPr>
            <a:lvl4pPr algn="l" rtl="0" eaLnBrk="1" fontAlgn="base" hangingPunct="1">
              <a:spcBef>
                <a:spcPct val="0"/>
              </a:spcBef>
              <a:spcAft>
                <a:spcPct val="0"/>
              </a:spcAft>
              <a:defRPr sz="3600">
                <a:solidFill>
                  <a:schemeClr val="bg1"/>
                </a:solidFill>
                <a:latin typeface="Calibri" pitchFamily="34" charset="0"/>
              </a:defRPr>
            </a:lvl4pPr>
            <a:lvl5pPr algn="l" rtl="0" eaLnBrk="1" fontAlgn="base" hangingPunct="1">
              <a:spcBef>
                <a:spcPct val="0"/>
              </a:spcBef>
              <a:spcAft>
                <a:spcPct val="0"/>
              </a:spcAft>
              <a:defRPr sz="3600">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Calibri" pitchFamily="34" charset="0"/>
              </a:defRPr>
            </a:lvl6pPr>
            <a:lvl7pPr marL="914400" algn="l" rtl="0" eaLnBrk="1" fontAlgn="base" hangingPunct="1">
              <a:spcBef>
                <a:spcPct val="0"/>
              </a:spcBef>
              <a:spcAft>
                <a:spcPct val="0"/>
              </a:spcAft>
              <a:defRPr sz="3600" b="1">
                <a:solidFill>
                  <a:schemeClr val="bg1"/>
                </a:solidFill>
                <a:latin typeface="Calibri" pitchFamily="34" charset="0"/>
              </a:defRPr>
            </a:lvl7pPr>
            <a:lvl8pPr marL="1371600" algn="l" rtl="0" eaLnBrk="1" fontAlgn="base" hangingPunct="1">
              <a:spcBef>
                <a:spcPct val="0"/>
              </a:spcBef>
              <a:spcAft>
                <a:spcPct val="0"/>
              </a:spcAft>
              <a:defRPr sz="3600" b="1">
                <a:solidFill>
                  <a:schemeClr val="bg1"/>
                </a:solidFill>
                <a:latin typeface="Calibri" pitchFamily="34" charset="0"/>
              </a:defRPr>
            </a:lvl8pPr>
            <a:lvl9pPr marL="1828800" algn="l" rtl="0" eaLnBrk="1" fontAlgn="base" hangingPunct="1">
              <a:spcBef>
                <a:spcPct val="0"/>
              </a:spcBef>
              <a:spcAft>
                <a:spcPct val="0"/>
              </a:spcAft>
              <a:defRPr sz="3600" b="1">
                <a:solidFill>
                  <a:schemeClr val="bg1"/>
                </a:solidFill>
                <a:latin typeface="Calibri" pitchFamily="34" charset="0"/>
              </a:defRPr>
            </a:lvl9pPr>
          </a:lstStyle>
          <a:p>
            <a:r>
              <a:rPr lang="en-US" sz="3000" dirty="0"/>
              <a:t>Study Area – Regional View – Feasibility Study Options </a:t>
            </a:r>
          </a:p>
        </p:txBody>
      </p:sp>
    </p:spTree>
    <p:extLst>
      <p:ext uri="{BB962C8B-B14F-4D97-AF65-F5344CB8AC3E}">
        <p14:creationId xmlns:p14="http://schemas.microsoft.com/office/powerpoint/2010/main" val="877566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D5D8E4-1B0D-C99E-1658-283C7137A83E}"/>
              </a:ext>
            </a:extLst>
          </p:cNvPr>
          <p:cNvSpPr>
            <a:spLocks noGrp="1"/>
          </p:cNvSpPr>
          <p:nvPr>
            <p:ph type="title"/>
          </p:nvPr>
        </p:nvSpPr>
        <p:spPr/>
        <p:txBody>
          <a:bodyPr/>
          <a:lstStyle/>
          <a:p>
            <a:r>
              <a:rPr lang="en-US" dirty="0"/>
              <a:t>Signalized Intersections</a:t>
            </a:r>
          </a:p>
        </p:txBody>
      </p:sp>
      <p:pic>
        <p:nvPicPr>
          <p:cNvPr id="9" name="Picture 8">
            <a:extLst>
              <a:ext uri="{FF2B5EF4-FFF2-40B4-BE49-F238E27FC236}">
                <a16:creationId xmlns:a16="http://schemas.microsoft.com/office/drawing/2014/main" id="{7ADAA60F-BEF1-3205-116E-74489B3AE7A8}"/>
              </a:ext>
            </a:extLst>
          </p:cNvPr>
          <p:cNvPicPr>
            <a:picLocks noChangeAspect="1"/>
          </p:cNvPicPr>
          <p:nvPr/>
        </p:nvPicPr>
        <p:blipFill>
          <a:blip r:embed="rId2"/>
          <a:stretch>
            <a:fillRect/>
          </a:stretch>
        </p:blipFill>
        <p:spPr>
          <a:xfrm>
            <a:off x="615822" y="214699"/>
            <a:ext cx="9986184" cy="5638608"/>
          </a:xfrm>
          <a:prstGeom prst="rect">
            <a:avLst/>
          </a:prstGeom>
        </p:spPr>
      </p:pic>
    </p:spTree>
    <p:extLst>
      <p:ext uri="{BB962C8B-B14F-4D97-AF65-F5344CB8AC3E}">
        <p14:creationId xmlns:p14="http://schemas.microsoft.com/office/powerpoint/2010/main" val="2011303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Status</a:t>
            </a:r>
          </a:p>
        </p:txBody>
      </p:sp>
      <p:sp>
        <p:nvSpPr>
          <p:cNvPr id="3" name="Content Placeholder 2"/>
          <p:cNvSpPr>
            <a:spLocks noGrp="1"/>
          </p:cNvSpPr>
          <p:nvPr>
            <p:ph sz="quarter" idx="10"/>
          </p:nvPr>
        </p:nvSpPr>
        <p:spPr/>
        <p:txBody>
          <a:bodyPr/>
          <a:lstStyle/>
          <a:p>
            <a:r>
              <a:rPr lang="en-US" dirty="0"/>
              <a:t>Performed traffic counts – </a:t>
            </a:r>
            <a:r>
              <a:rPr lang="en-US" b="1" dirty="0"/>
              <a:t>completed Summer 2022</a:t>
            </a:r>
          </a:p>
          <a:p>
            <a:r>
              <a:rPr lang="en-US" dirty="0"/>
              <a:t>Performed road safety audit – </a:t>
            </a:r>
            <a:r>
              <a:rPr lang="en-US" b="1" dirty="0"/>
              <a:t>completed February 2023</a:t>
            </a:r>
          </a:p>
          <a:p>
            <a:r>
              <a:rPr lang="en-US" dirty="0"/>
              <a:t>Project traffic &amp; corridor report </a:t>
            </a:r>
            <a:r>
              <a:rPr lang="en-US" b="1" dirty="0"/>
              <a:t>- ongoing</a:t>
            </a:r>
          </a:p>
          <a:p>
            <a:r>
              <a:rPr lang="en-US" dirty="0"/>
              <a:t>Public outreach program – </a:t>
            </a:r>
            <a:r>
              <a:rPr lang="en-US" b="1" dirty="0"/>
              <a:t>1</a:t>
            </a:r>
            <a:r>
              <a:rPr lang="en-US" b="1" baseline="30000" dirty="0"/>
              <a:t>st</a:t>
            </a:r>
            <a:r>
              <a:rPr lang="en-US" b="1" dirty="0"/>
              <a:t> meeting tonight</a:t>
            </a:r>
          </a:p>
          <a:p>
            <a:r>
              <a:rPr lang="en-US" dirty="0"/>
              <a:t>Begin survey – </a:t>
            </a:r>
            <a:r>
              <a:rPr lang="en-US" b="1" dirty="0"/>
              <a:t>TBD</a:t>
            </a:r>
          </a:p>
          <a:p>
            <a:r>
              <a:rPr lang="en-US" dirty="0"/>
              <a:t>Begin preliminary design – </a:t>
            </a:r>
            <a:r>
              <a:rPr lang="en-US" b="1" dirty="0"/>
              <a:t>TBD</a:t>
            </a:r>
          </a:p>
          <a:p>
            <a:r>
              <a:rPr lang="en-US" dirty="0"/>
              <a:t>Long term project – </a:t>
            </a:r>
            <a:r>
              <a:rPr lang="en-US" b="1" dirty="0"/>
              <a:t>Construction TBD</a:t>
            </a:r>
          </a:p>
          <a:p>
            <a:pPr lvl="1"/>
            <a:endParaRPr lang="en-US" dirty="0"/>
          </a:p>
          <a:p>
            <a:pPr lvl="1"/>
            <a:endParaRPr lang="en-US" dirty="0"/>
          </a:p>
          <a:p>
            <a:endParaRPr lang="en-US" b="1" dirty="0"/>
          </a:p>
          <a:p>
            <a:pPr lvl="1"/>
            <a:endParaRPr lang="en-US" b="1" dirty="0"/>
          </a:p>
        </p:txBody>
      </p:sp>
    </p:spTree>
    <p:extLst>
      <p:ext uri="{BB962C8B-B14F-4D97-AF65-F5344CB8AC3E}">
        <p14:creationId xmlns:p14="http://schemas.microsoft.com/office/powerpoint/2010/main" val="1713335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Issues – Route 132</a:t>
            </a:r>
          </a:p>
        </p:txBody>
      </p:sp>
      <p:sp>
        <p:nvSpPr>
          <p:cNvPr id="3" name="Content Placeholder 2"/>
          <p:cNvSpPr>
            <a:spLocks noGrp="1"/>
          </p:cNvSpPr>
          <p:nvPr>
            <p:ph sz="quarter" idx="10"/>
          </p:nvPr>
        </p:nvSpPr>
        <p:spPr>
          <a:xfrm>
            <a:off x="609601" y="1417639"/>
            <a:ext cx="10058270" cy="4674689"/>
          </a:xfrm>
        </p:spPr>
        <p:txBody>
          <a:bodyPr/>
          <a:lstStyle/>
          <a:p>
            <a:pPr marL="285750" indent="-285750">
              <a:buFont typeface="Arial" panose="020B0604020202020204" pitchFamily="34" charset="0"/>
              <a:buChar char="•"/>
            </a:pPr>
            <a:r>
              <a:rPr lang="en-US" dirty="0"/>
              <a:t>Inconsistent and poorly defined sidewalks</a:t>
            </a:r>
          </a:p>
          <a:p>
            <a:pPr marL="285750" indent="-285750">
              <a:buFont typeface="Arial" panose="020B0604020202020204" pitchFamily="34" charset="0"/>
              <a:buChar char="•"/>
            </a:pPr>
            <a:r>
              <a:rPr lang="en-US" dirty="0"/>
              <a:t>Lack of bicycle infrastructure</a:t>
            </a:r>
          </a:p>
          <a:p>
            <a:pPr marL="285750" indent="-285750">
              <a:buFont typeface="Arial" panose="020B0604020202020204" pitchFamily="34" charset="0"/>
              <a:buChar char="•"/>
            </a:pPr>
            <a:r>
              <a:rPr lang="en-US" dirty="0"/>
              <a:t>Long driveway crossings for pedestrians</a:t>
            </a:r>
          </a:p>
          <a:p>
            <a:pPr marL="285750" indent="-285750">
              <a:buFont typeface="Arial" panose="020B0604020202020204" pitchFamily="34" charset="0"/>
              <a:buChar char="•"/>
            </a:pPr>
            <a:r>
              <a:rPr lang="en-US" dirty="0"/>
              <a:t>Limited crosswalks to cross Route 132</a:t>
            </a:r>
          </a:p>
          <a:p>
            <a:pPr marL="285750" indent="-285750">
              <a:buFont typeface="Arial" panose="020B0604020202020204" pitchFamily="34" charset="0"/>
              <a:buChar char="•"/>
            </a:pPr>
            <a:r>
              <a:rPr lang="en-US" dirty="0"/>
              <a:t>Narrow road shoulders for drainage and emergency access</a:t>
            </a:r>
          </a:p>
          <a:p>
            <a:pPr marL="285750" indent="-285750">
              <a:buFont typeface="Arial" panose="020B0604020202020204" pitchFamily="34" charset="0"/>
              <a:buChar char="•"/>
            </a:pPr>
            <a:r>
              <a:rPr lang="en-US" dirty="0"/>
              <a:t>Vehicle speeds  </a:t>
            </a:r>
          </a:p>
          <a:p>
            <a:pPr marL="285750" indent="-285750">
              <a:buFont typeface="Arial" panose="020B0604020202020204" pitchFamily="34" charset="0"/>
              <a:buChar char="•"/>
            </a:pPr>
            <a:r>
              <a:rPr lang="en-US" dirty="0"/>
              <a:t>High number of curb cuts</a:t>
            </a:r>
          </a:p>
          <a:p>
            <a:pPr marL="285750" indent="-285750">
              <a:buFont typeface="Arial" panose="020B0604020202020204" pitchFamily="34" charset="0"/>
              <a:buChar char="•"/>
            </a:pPr>
            <a:r>
              <a:rPr lang="en-US" dirty="0"/>
              <a:t>Turning movement compliance from site driveways to Route 132</a:t>
            </a:r>
          </a:p>
          <a:p>
            <a:pPr marL="285750" indent="-285750">
              <a:buFont typeface="Arial" panose="020B0604020202020204" pitchFamily="34" charset="0"/>
              <a:buChar char="•"/>
            </a:pPr>
            <a:r>
              <a:rPr lang="en-US" dirty="0"/>
              <a:t>Lack of dedicated left turn lanes – increased frequency of vehicle lane changes</a:t>
            </a:r>
          </a:p>
          <a:p>
            <a:pPr marL="285750" indent="-285750">
              <a:buFont typeface="Arial" panose="020B0604020202020204" pitchFamily="34" charset="0"/>
              <a:buChar char="•"/>
            </a:pPr>
            <a:r>
              <a:rPr lang="en-US" dirty="0"/>
              <a:t>Inconsistent roadway lighting</a:t>
            </a:r>
          </a:p>
          <a:p>
            <a:pPr marL="569912" lvl="1" indent="-285750">
              <a:buFont typeface="Arial" panose="020B0604020202020204" pitchFamily="34" charset="0"/>
              <a:buChar char="•"/>
            </a:pPr>
            <a:endParaRPr lang="en-US" dirty="0"/>
          </a:p>
          <a:p>
            <a:pPr marL="569912"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962468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Issues – Route 132</a:t>
            </a:r>
          </a:p>
        </p:txBody>
      </p:sp>
      <p:pic>
        <p:nvPicPr>
          <p:cNvPr id="7" name="Picture 6">
            <a:extLst>
              <a:ext uri="{FF2B5EF4-FFF2-40B4-BE49-F238E27FC236}">
                <a16:creationId xmlns:a16="http://schemas.microsoft.com/office/drawing/2014/main" id="{3080F4EA-3717-A844-38F9-BCF6814894B7}"/>
              </a:ext>
            </a:extLst>
          </p:cNvPr>
          <p:cNvPicPr>
            <a:picLocks noChangeAspect="1"/>
          </p:cNvPicPr>
          <p:nvPr/>
        </p:nvPicPr>
        <p:blipFill>
          <a:blip r:embed="rId3"/>
          <a:stretch>
            <a:fillRect/>
          </a:stretch>
        </p:blipFill>
        <p:spPr>
          <a:xfrm>
            <a:off x="1067390" y="1221970"/>
            <a:ext cx="3913115" cy="5231217"/>
          </a:xfrm>
          <a:prstGeom prst="rect">
            <a:avLst/>
          </a:prstGeom>
        </p:spPr>
      </p:pic>
      <p:pic>
        <p:nvPicPr>
          <p:cNvPr id="9" name="Picture 8">
            <a:extLst>
              <a:ext uri="{FF2B5EF4-FFF2-40B4-BE49-F238E27FC236}">
                <a16:creationId xmlns:a16="http://schemas.microsoft.com/office/drawing/2014/main" id="{6799098A-8039-6AA0-D652-70788CC5DD5E}"/>
              </a:ext>
            </a:extLst>
          </p:cNvPr>
          <p:cNvPicPr>
            <a:picLocks noChangeAspect="1"/>
          </p:cNvPicPr>
          <p:nvPr/>
        </p:nvPicPr>
        <p:blipFill>
          <a:blip r:embed="rId4"/>
          <a:stretch>
            <a:fillRect/>
          </a:stretch>
        </p:blipFill>
        <p:spPr>
          <a:xfrm>
            <a:off x="5297403" y="1221969"/>
            <a:ext cx="3952628" cy="5231217"/>
          </a:xfrm>
          <a:prstGeom prst="rect">
            <a:avLst/>
          </a:prstGeom>
        </p:spPr>
      </p:pic>
    </p:spTree>
    <p:extLst>
      <p:ext uri="{BB962C8B-B14F-4D97-AF65-F5344CB8AC3E}">
        <p14:creationId xmlns:p14="http://schemas.microsoft.com/office/powerpoint/2010/main" val="3669286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Issues – Route 132</a:t>
            </a:r>
          </a:p>
        </p:txBody>
      </p:sp>
      <p:pic>
        <p:nvPicPr>
          <p:cNvPr id="4" name="Picture 3">
            <a:extLst>
              <a:ext uri="{FF2B5EF4-FFF2-40B4-BE49-F238E27FC236}">
                <a16:creationId xmlns:a16="http://schemas.microsoft.com/office/drawing/2014/main" id="{1B7D8656-0923-B20E-7286-33BF914E9E0B}"/>
              </a:ext>
            </a:extLst>
          </p:cNvPr>
          <p:cNvPicPr>
            <a:picLocks noChangeAspect="1"/>
          </p:cNvPicPr>
          <p:nvPr/>
        </p:nvPicPr>
        <p:blipFill>
          <a:blip r:embed="rId3"/>
          <a:stretch>
            <a:fillRect/>
          </a:stretch>
        </p:blipFill>
        <p:spPr>
          <a:xfrm>
            <a:off x="6586330" y="1274228"/>
            <a:ext cx="4996069" cy="5268581"/>
          </a:xfrm>
          <a:prstGeom prst="rect">
            <a:avLst/>
          </a:prstGeom>
        </p:spPr>
      </p:pic>
      <p:pic>
        <p:nvPicPr>
          <p:cNvPr id="13" name="Content Placeholder 12">
            <a:extLst>
              <a:ext uri="{FF2B5EF4-FFF2-40B4-BE49-F238E27FC236}">
                <a16:creationId xmlns:a16="http://schemas.microsoft.com/office/drawing/2014/main" id="{1CC696AD-0FCF-E206-4766-FB4B055549AD}"/>
              </a:ext>
            </a:extLst>
          </p:cNvPr>
          <p:cNvPicPr>
            <a:picLocks noGrp="1" noChangeAspect="1"/>
          </p:cNvPicPr>
          <p:nvPr>
            <p:ph sz="quarter" idx="10"/>
          </p:nvPr>
        </p:nvPicPr>
        <p:blipFill>
          <a:blip r:embed="rId4"/>
          <a:stretch>
            <a:fillRect/>
          </a:stretch>
        </p:blipFill>
        <p:spPr>
          <a:xfrm>
            <a:off x="1176593" y="1274229"/>
            <a:ext cx="4732373" cy="5309132"/>
          </a:xfrm>
          <a:prstGeom prst="rect">
            <a:avLst/>
          </a:prstGeom>
        </p:spPr>
      </p:pic>
    </p:spTree>
    <p:extLst>
      <p:ext uri="{BB962C8B-B14F-4D97-AF65-F5344CB8AC3E}">
        <p14:creationId xmlns:p14="http://schemas.microsoft.com/office/powerpoint/2010/main" val="474923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Issues – Route 132</a:t>
            </a:r>
          </a:p>
        </p:txBody>
      </p:sp>
      <p:pic>
        <p:nvPicPr>
          <p:cNvPr id="11" name="Picture 10">
            <a:extLst>
              <a:ext uri="{FF2B5EF4-FFF2-40B4-BE49-F238E27FC236}">
                <a16:creationId xmlns:a16="http://schemas.microsoft.com/office/drawing/2014/main" id="{F5FDD07A-2A28-19AF-8CA6-577A740BC3BC}"/>
              </a:ext>
            </a:extLst>
          </p:cNvPr>
          <p:cNvPicPr>
            <a:picLocks noChangeAspect="1"/>
          </p:cNvPicPr>
          <p:nvPr/>
        </p:nvPicPr>
        <p:blipFill>
          <a:blip r:embed="rId3"/>
          <a:stretch>
            <a:fillRect/>
          </a:stretch>
        </p:blipFill>
        <p:spPr>
          <a:xfrm>
            <a:off x="1064173" y="1312102"/>
            <a:ext cx="10058399" cy="4789194"/>
          </a:xfrm>
          <a:prstGeom prst="rect">
            <a:avLst/>
          </a:prstGeom>
        </p:spPr>
      </p:pic>
    </p:spTree>
    <p:extLst>
      <p:ext uri="{BB962C8B-B14F-4D97-AF65-F5344CB8AC3E}">
        <p14:creationId xmlns:p14="http://schemas.microsoft.com/office/powerpoint/2010/main" val="1041635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itle and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1" id="{CBA969DC-54D9-4CC9-BB9A-D096957D2DF3}" vid="{8447936C-E9E5-4287-959C-3B2E78AED1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3335E68B0B8749B5B155205866AEB6" ma:contentTypeVersion="13" ma:contentTypeDescription="Create a new document." ma:contentTypeScope="" ma:versionID="b169666ecee7af44741f37a49d019b54">
  <xsd:schema xmlns:xsd="http://www.w3.org/2001/XMLSchema" xmlns:xs="http://www.w3.org/2001/XMLSchema" xmlns:p="http://schemas.microsoft.com/office/2006/metadata/properties" xmlns:ns3="c4d5707a-8bf2-46f8-9f6d-a955dee5c8f5" xmlns:ns4="ee89027b-61d2-466a-bf0b-1d353d8b67ba" targetNamespace="http://schemas.microsoft.com/office/2006/metadata/properties" ma:root="true" ma:fieldsID="f1bac747854671091292fdfb4d09583d" ns3:_="" ns4:_="">
    <xsd:import namespace="c4d5707a-8bf2-46f8-9f6d-a955dee5c8f5"/>
    <xsd:import namespace="ee89027b-61d2-466a-bf0b-1d353d8b67b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d5707a-8bf2-46f8-9f6d-a955dee5c8f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89027b-61d2-466a-bf0b-1d353d8b67b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5096A3-1392-418D-8214-262550B6E742}">
  <ds:schemaRefs>
    <ds:schemaRef ds:uri="http://schemas.microsoft.com/sharepoint/v3/contenttype/forms"/>
  </ds:schemaRefs>
</ds:datastoreItem>
</file>

<file path=customXml/itemProps2.xml><?xml version="1.0" encoding="utf-8"?>
<ds:datastoreItem xmlns:ds="http://schemas.openxmlformats.org/officeDocument/2006/customXml" ds:itemID="{0297CE3C-6ABB-408B-A5C0-9D03928A4EA6}">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e89027b-61d2-466a-bf0b-1d353d8b67ba"/>
    <ds:schemaRef ds:uri="c4d5707a-8bf2-46f8-9f6d-a955dee5c8f5"/>
    <ds:schemaRef ds:uri="http://www.w3.org/XML/1998/namespace"/>
    <ds:schemaRef ds:uri="http://purl.org/dc/terms/"/>
  </ds:schemaRefs>
</ds:datastoreItem>
</file>

<file path=customXml/itemProps3.xml><?xml version="1.0" encoding="utf-8"?>
<ds:datastoreItem xmlns:ds="http://schemas.openxmlformats.org/officeDocument/2006/customXml" ds:itemID="{453BB275-6B07-4D77-89EB-F7F73DC6D5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d5707a-8bf2-46f8-9f6d-a955dee5c8f5"/>
    <ds:schemaRef ds:uri="ee89027b-61d2-466a-bf0b-1d353d8b6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VHB_PPT_Template_2021</Template>
  <TotalTime>6563</TotalTime>
  <Words>865</Words>
  <Application>Microsoft Office PowerPoint</Application>
  <PresentationFormat>Widescreen</PresentationFormat>
  <Paragraphs>102</Paragraphs>
  <Slides>18</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Segoe UI</vt:lpstr>
      <vt:lpstr>Segoe UI Light</vt:lpstr>
      <vt:lpstr>Segoe UI Semibold</vt:lpstr>
      <vt:lpstr>Segoe UI Semilight</vt:lpstr>
      <vt:lpstr>Wingdings</vt:lpstr>
      <vt:lpstr>Title and content</vt:lpstr>
      <vt:lpstr>PowerPoint Presentation</vt:lpstr>
      <vt:lpstr>Presentation Outline</vt:lpstr>
      <vt:lpstr>PowerPoint Presentation</vt:lpstr>
      <vt:lpstr>Signalized Intersections</vt:lpstr>
      <vt:lpstr>Project Status</vt:lpstr>
      <vt:lpstr>Existing Issues – Route 132</vt:lpstr>
      <vt:lpstr>Existing Issues – Route 132</vt:lpstr>
      <vt:lpstr>Existing Issues – Route 132</vt:lpstr>
      <vt:lpstr>Existing Issues – Route 132</vt:lpstr>
      <vt:lpstr>Existing Issues – Route 132</vt:lpstr>
      <vt:lpstr>Existing Driveways (Curb Cuts)</vt:lpstr>
      <vt:lpstr>Project Goals – Route 132</vt:lpstr>
      <vt:lpstr>Regional Connectivity</vt:lpstr>
      <vt:lpstr>Next Steps</vt:lpstr>
      <vt:lpstr>Questions &amp; Answers</vt:lpstr>
      <vt:lpstr>PowerPoint Presentation</vt:lpstr>
      <vt:lpstr>PowerPoint Presentation</vt:lpstr>
      <vt:lpstr>Regional Connections </vt:lpstr>
    </vt:vector>
  </TitlesOfParts>
  <Company>Vanasse Hangen Brustlin,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Rhoads</dc:creator>
  <cp:lastModifiedBy>Stephen Rhoads</cp:lastModifiedBy>
  <cp:revision>92</cp:revision>
  <cp:lastPrinted>2023-09-27T15:22:17Z</cp:lastPrinted>
  <dcterms:created xsi:type="dcterms:W3CDTF">2022-01-04T14:58:55Z</dcterms:created>
  <dcterms:modified xsi:type="dcterms:W3CDTF">2024-01-25T16:47:56Z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0x0101008E3335E68B0B8749B5B155205866AEB6</vt:lpwstr>
  </property>
</Properties>
</file>